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1.xml" ContentType="application/vnd.openxmlformats-officedocument.presentationml.tags+xml"/>
  <Override PartName="/ppt/tags/tag2.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3"/>
  </p:notesMasterIdLst>
  <p:handoutMasterIdLst>
    <p:handoutMasterId r:id="rId54"/>
  </p:handoutMasterIdLst>
  <p:sldIdLst>
    <p:sldId id="256" r:id="rId2"/>
    <p:sldId id="541" r:id="rId3"/>
    <p:sldId id="754" r:id="rId4"/>
    <p:sldId id="737" r:id="rId5"/>
    <p:sldId id="755" r:id="rId6"/>
    <p:sldId id="738" r:id="rId7"/>
    <p:sldId id="260" r:id="rId8"/>
    <p:sldId id="261" r:id="rId9"/>
    <p:sldId id="294" r:id="rId10"/>
    <p:sldId id="281" r:id="rId11"/>
    <p:sldId id="752" r:id="rId12"/>
    <p:sldId id="739" r:id="rId13"/>
    <p:sldId id="740" r:id="rId14"/>
    <p:sldId id="741" r:id="rId15"/>
    <p:sldId id="742" r:id="rId16"/>
    <p:sldId id="743" r:id="rId17"/>
    <p:sldId id="744" r:id="rId18"/>
    <p:sldId id="746" r:id="rId19"/>
    <p:sldId id="747" r:id="rId20"/>
    <p:sldId id="748" r:id="rId21"/>
    <p:sldId id="749" r:id="rId22"/>
    <p:sldId id="750" r:id="rId23"/>
    <p:sldId id="751" r:id="rId24"/>
    <p:sldId id="753" r:id="rId25"/>
    <p:sldId id="259" r:id="rId26"/>
    <p:sldId id="757" r:id="rId27"/>
    <p:sldId id="771" r:id="rId28"/>
    <p:sldId id="756" r:id="rId29"/>
    <p:sldId id="760" r:id="rId30"/>
    <p:sldId id="770" r:id="rId31"/>
    <p:sldId id="761" r:id="rId32"/>
    <p:sldId id="762" r:id="rId33"/>
    <p:sldId id="763" r:id="rId34"/>
    <p:sldId id="764" r:id="rId35"/>
    <p:sldId id="758" r:id="rId36"/>
    <p:sldId id="759" r:id="rId37"/>
    <p:sldId id="775" r:id="rId38"/>
    <p:sldId id="766" r:id="rId39"/>
    <p:sldId id="767" r:id="rId40"/>
    <p:sldId id="768" r:id="rId41"/>
    <p:sldId id="769" r:id="rId42"/>
    <p:sldId id="773" r:id="rId43"/>
    <p:sldId id="772" r:id="rId44"/>
    <p:sldId id="774" r:id="rId45"/>
    <p:sldId id="263" r:id="rId46"/>
    <p:sldId id="623" r:id="rId47"/>
    <p:sldId id="776" r:id="rId48"/>
    <p:sldId id="777" r:id="rId49"/>
    <p:sldId id="778" r:id="rId50"/>
    <p:sldId id="779" r:id="rId51"/>
    <p:sldId id="630" r:id="rId52"/>
  </p:sldIdLst>
  <p:sldSz cx="12192000" cy="6858000"/>
  <p:notesSz cx="7315200" cy="9601200"/>
  <p:defaultTextStyle>
    <a:defPPr>
      <a:defRPr lang="en-US"/>
    </a:defPPr>
    <a:lvl1pPr algn="r" rtl="0" fontAlgn="base">
      <a:spcBef>
        <a:spcPct val="0"/>
      </a:spcBef>
      <a:spcAft>
        <a:spcPct val="0"/>
      </a:spcAft>
      <a:defRPr kern="1200">
        <a:solidFill>
          <a:schemeClr val="tx1"/>
        </a:solidFill>
        <a:latin typeface="Arial" charset="0"/>
        <a:ea typeface="+mn-ea"/>
        <a:cs typeface="+mn-cs"/>
      </a:defRPr>
    </a:lvl1pPr>
    <a:lvl2pPr marL="457200" algn="r" rtl="0" fontAlgn="base">
      <a:spcBef>
        <a:spcPct val="0"/>
      </a:spcBef>
      <a:spcAft>
        <a:spcPct val="0"/>
      </a:spcAft>
      <a:defRPr kern="1200">
        <a:solidFill>
          <a:schemeClr val="tx1"/>
        </a:solidFill>
        <a:latin typeface="Arial" charset="0"/>
        <a:ea typeface="+mn-ea"/>
        <a:cs typeface="+mn-cs"/>
      </a:defRPr>
    </a:lvl2pPr>
    <a:lvl3pPr marL="914400" algn="r" rtl="0" fontAlgn="base">
      <a:spcBef>
        <a:spcPct val="0"/>
      </a:spcBef>
      <a:spcAft>
        <a:spcPct val="0"/>
      </a:spcAft>
      <a:defRPr kern="1200">
        <a:solidFill>
          <a:schemeClr val="tx1"/>
        </a:solidFill>
        <a:latin typeface="Arial" charset="0"/>
        <a:ea typeface="+mn-ea"/>
        <a:cs typeface="+mn-cs"/>
      </a:defRPr>
    </a:lvl3pPr>
    <a:lvl4pPr marL="1371600" algn="r" rtl="0" fontAlgn="base">
      <a:spcBef>
        <a:spcPct val="0"/>
      </a:spcBef>
      <a:spcAft>
        <a:spcPct val="0"/>
      </a:spcAft>
      <a:defRPr kern="1200">
        <a:solidFill>
          <a:schemeClr val="tx1"/>
        </a:solidFill>
        <a:latin typeface="Arial" charset="0"/>
        <a:ea typeface="+mn-ea"/>
        <a:cs typeface="+mn-cs"/>
      </a:defRPr>
    </a:lvl4pPr>
    <a:lvl5pPr marL="1828800" algn="r"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521415D9-36F7-43E2-AB2F-B90AF26B5E84}">
      <p14:sectionLst xmlns:p14="http://schemas.microsoft.com/office/powerpoint/2010/main">
        <p14:section name="Default Section" id="{592FAF66-3620-A943-86AF-4D54BAB3C1D0}">
          <p14:sldIdLst>
            <p14:sldId id="256"/>
            <p14:sldId id="541"/>
          </p14:sldIdLst>
        </p14:section>
        <p14:section name="Final Exam" id="{1A181227-7FDA-0A4D-B48E-E210E3905A4C}">
          <p14:sldIdLst>
            <p14:sldId id="754"/>
            <p14:sldId id="737"/>
          </p14:sldIdLst>
        </p14:section>
        <p14:section name="Recap" id="{B34DF485-F020-BD41-A75E-21BB8A49DA00}">
          <p14:sldIdLst>
            <p14:sldId id="755"/>
            <p14:sldId id="738"/>
            <p14:sldId id="260"/>
            <p14:sldId id="261"/>
            <p14:sldId id="294"/>
            <p14:sldId id="281"/>
            <p14:sldId id="752"/>
            <p14:sldId id="739"/>
            <p14:sldId id="740"/>
            <p14:sldId id="741"/>
            <p14:sldId id="742"/>
            <p14:sldId id="743"/>
            <p14:sldId id="744"/>
            <p14:sldId id="746"/>
            <p14:sldId id="747"/>
            <p14:sldId id="748"/>
            <p14:sldId id="749"/>
            <p14:sldId id="750"/>
            <p14:sldId id="751"/>
            <p14:sldId id="753"/>
            <p14:sldId id="259"/>
          </p14:sldIdLst>
        </p14:section>
        <p14:section name="Larger Applications" id="{ED5222CB-81F8-3644-A3F3-AC8B5D2C20B1}">
          <p14:sldIdLst>
            <p14:sldId id="757"/>
            <p14:sldId id="771"/>
            <p14:sldId id="756"/>
            <p14:sldId id="760"/>
            <p14:sldId id="770"/>
            <p14:sldId id="761"/>
            <p14:sldId id="762"/>
            <p14:sldId id="763"/>
            <p14:sldId id="764"/>
            <p14:sldId id="758"/>
            <p14:sldId id="759"/>
            <p14:sldId id="775"/>
            <p14:sldId id="766"/>
            <p14:sldId id="767"/>
            <p14:sldId id="768"/>
            <p14:sldId id="769"/>
            <p14:sldId id="773"/>
          </p14:sldIdLst>
        </p14:section>
        <p14:section name="What's next" id="{01C8A42B-4134-6048-B725-FFBEA6617A02}">
          <p14:sldIdLst>
            <p14:sldId id="772"/>
            <p14:sldId id="774"/>
            <p14:sldId id="263"/>
            <p14:sldId id="623"/>
            <p14:sldId id="776"/>
            <p14:sldId id="777"/>
            <p14:sldId id="778"/>
            <p14:sldId id="779"/>
            <p14:sldId id="63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00"/>
    <a:srgbClr val="0432FF"/>
    <a:srgbClr val="4472C4"/>
    <a:srgbClr val="F8F8F8"/>
    <a:srgbClr val="D27BD6"/>
    <a:srgbClr val="D62ED6"/>
    <a:srgbClr val="942092"/>
    <a:srgbClr val="FF9999"/>
    <a:srgbClr val="FF9300"/>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60" autoAdjust="0"/>
    <p:restoredTop sz="86925" autoAdjust="0"/>
  </p:normalViewPr>
  <p:slideViewPr>
    <p:cSldViewPr>
      <p:cViewPr varScale="1">
        <p:scale>
          <a:sx n="135" d="100"/>
          <a:sy n="135" d="100"/>
        </p:scale>
        <p:origin x="480" y="184"/>
      </p:cViewPr>
      <p:guideLst>
        <p:guide orient="horz" pos="2160"/>
        <p:guide pos="3840"/>
      </p:guideLst>
    </p:cSldViewPr>
  </p:slideViewPr>
  <p:outlineViewPr>
    <p:cViewPr>
      <p:scale>
        <a:sx n="33" d="100"/>
        <a:sy n="33" d="100"/>
      </p:scale>
      <p:origin x="0" y="-25544"/>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109" d="100"/>
          <a:sy n="109" d="100"/>
        </p:scale>
        <p:origin x="-2742" y="-7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8C6310D-CE74-5847-BB5D-3773B7F8ACB3}" type="doc">
      <dgm:prSet loTypeId="urn:microsoft.com/office/officeart/2005/8/layout/hProcess11" loCatId="" qsTypeId="urn:microsoft.com/office/officeart/2005/8/quickstyle/simple1" qsCatId="simple" csTypeId="urn:microsoft.com/office/officeart/2005/8/colors/accent1_2" csCatId="accent1" phldr="1"/>
      <dgm:spPr/>
    </dgm:pt>
    <dgm:pt modelId="{38F2DFA8-0CB8-E44D-8A1C-4D75E5AA19B3}">
      <dgm:prSet phldrT="[Text]"/>
      <dgm:spPr/>
      <dgm:t>
        <a:bodyPr/>
        <a:lstStyle/>
        <a:p>
          <a:r>
            <a:rPr lang="en-US" dirty="0"/>
            <a:t>Bits and Bytes</a:t>
          </a:r>
        </a:p>
      </dgm:t>
    </dgm:pt>
    <dgm:pt modelId="{11B8D7B8-C794-184A-A8D7-71829ED18B2B}" type="parTrans" cxnId="{D238D791-F1D4-CD4D-B758-2F78B8145AAC}">
      <dgm:prSet/>
      <dgm:spPr/>
      <dgm:t>
        <a:bodyPr/>
        <a:lstStyle/>
        <a:p>
          <a:endParaRPr lang="en-US"/>
        </a:p>
      </dgm:t>
    </dgm:pt>
    <dgm:pt modelId="{BF1EAEAF-A7F4-F745-8094-8D4B8C2426C4}" type="sibTrans" cxnId="{D238D791-F1D4-CD4D-B758-2F78B8145AAC}">
      <dgm:prSet/>
      <dgm:spPr/>
      <dgm:t>
        <a:bodyPr/>
        <a:lstStyle/>
        <a:p>
          <a:endParaRPr lang="en-US"/>
        </a:p>
      </dgm:t>
    </dgm:pt>
    <dgm:pt modelId="{BA0641EB-85B2-034E-8484-0278005958D0}">
      <dgm:prSet phldrT="[Text]"/>
      <dgm:spPr/>
      <dgm:t>
        <a:bodyPr/>
        <a:lstStyle/>
        <a:p>
          <a:r>
            <a:rPr lang="en-US" dirty="0"/>
            <a:t>Floats</a:t>
          </a:r>
        </a:p>
      </dgm:t>
    </dgm:pt>
    <dgm:pt modelId="{F074F976-268B-BF43-8D87-022BC5A5FFBE}" type="parTrans" cxnId="{FBB5548F-B148-594F-BFA5-9EF64A46D226}">
      <dgm:prSet/>
      <dgm:spPr/>
      <dgm:t>
        <a:bodyPr/>
        <a:lstStyle/>
        <a:p>
          <a:endParaRPr lang="en-US"/>
        </a:p>
      </dgm:t>
    </dgm:pt>
    <dgm:pt modelId="{9406DA9B-22A6-8246-A328-73C6DB5F3E89}" type="sibTrans" cxnId="{FBB5548F-B148-594F-BFA5-9EF64A46D226}">
      <dgm:prSet/>
      <dgm:spPr/>
      <dgm:t>
        <a:bodyPr/>
        <a:lstStyle/>
        <a:p>
          <a:endParaRPr lang="en-US"/>
        </a:p>
      </dgm:t>
    </dgm:pt>
    <dgm:pt modelId="{718595AD-9A01-DB4A-BADB-C3B3732BAE61}">
      <dgm:prSet phldrT="[Text]"/>
      <dgm:spPr/>
      <dgm:t>
        <a:bodyPr/>
        <a:lstStyle/>
        <a:p>
          <a:r>
            <a:rPr lang="en-US"/>
            <a:t>Heap Allocators</a:t>
          </a:r>
          <a:endParaRPr lang="en-US" dirty="0"/>
        </a:p>
      </dgm:t>
    </dgm:pt>
    <dgm:pt modelId="{23B23C01-780E-1242-8CE6-25484700252D}" type="parTrans" cxnId="{409EB16E-966F-CE4C-9B97-E544CAFED9F5}">
      <dgm:prSet/>
      <dgm:spPr/>
      <dgm:t>
        <a:bodyPr/>
        <a:lstStyle/>
        <a:p>
          <a:endParaRPr lang="en-US"/>
        </a:p>
      </dgm:t>
    </dgm:pt>
    <dgm:pt modelId="{794BC8FF-3962-504B-88BB-CEE4C41E7069}" type="sibTrans" cxnId="{409EB16E-966F-CE4C-9B97-E544CAFED9F5}">
      <dgm:prSet/>
      <dgm:spPr/>
      <dgm:t>
        <a:bodyPr/>
        <a:lstStyle/>
        <a:p>
          <a:endParaRPr lang="en-US"/>
        </a:p>
      </dgm:t>
    </dgm:pt>
    <dgm:pt modelId="{55AD84DE-44D1-DE4B-9567-7CC1B04CA8C0}">
      <dgm:prSet/>
      <dgm:spPr/>
      <dgm:t>
        <a:bodyPr/>
        <a:lstStyle/>
        <a:p>
          <a:r>
            <a:rPr lang="en-US" dirty="0"/>
            <a:t>C Strings</a:t>
          </a:r>
        </a:p>
      </dgm:t>
    </dgm:pt>
    <dgm:pt modelId="{0A20F84B-7484-DE49-ADA1-1440E878AB06}" type="parTrans" cxnId="{487E5ED9-1A28-384D-B187-53CDAC82540C}">
      <dgm:prSet/>
      <dgm:spPr/>
      <dgm:t>
        <a:bodyPr/>
        <a:lstStyle/>
        <a:p>
          <a:endParaRPr lang="en-US"/>
        </a:p>
      </dgm:t>
    </dgm:pt>
    <dgm:pt modelId="{28C4ED17-042F-4D46-AEF3-DFA830EC6365}" type="sibTrans" cxnId="{487E5ED9-1A28-384D-B187-53CDAC82540C}">
      <dgm:prSet/>
      <dgm:spPr/>
      <dgm:t>
        <a:bodyPr/>
        <a:lstStyle/>
        <a:p>
          <a:endParaRPr lang="en-US"/>
        </a:p>
      </dgm:t>
    </dgm:pt>
    <dgm:pt modelId="{95EB47EA-68FF-434A-8DFF-4D86D35AA1CB}">
      <dgm:prSet/>
      <dgm:spPr/>
      <dgm:t>
        <a:bodyPr/>
        <a:lstStyle/>
        <a:p>
          <a:r>
            <a:rPr lang="en-US" dirty="0"/>
            <a:t>Arrays and Pointers</a:t>
          </a:r>
        </a:p>
      </dgm:t>
    </dgm:pt>
    <dgm:pt modelId="{9A6BD710-E9E1-6A40-B296-68579B576BD7}" type="parTrans" cxnId="{4A2C0F55-3E17-2B46-8BC0-298AE4A7D2E1}">
      <dgm:prSet/>
      <dgm:spPr/>
      <dgm:t>
        <a:bodyPr/>
        <a:lstStyle/>
        <a:p>
          <a:endParaRPr lang="en-US"/>
        </a:p>
      </dgm:t>
    </dgm:pt>
    <dgm:pt modelId="{9D5B7181-4895-FF46-A9F1-CA4633F92DBA}" type="sibTrans" cxnId="{4A2C0F55-3E17-2B46-8BC0-298AE4A7D2E1}">
      <dgm:prSet/>
      <dgm:spPr/>
      <dgm:t>
        <a:bodyPr/>
        <a:lstStyle/>
        <a:p>
          <a:endParaRPr lang="en-US"/>
        </a:p>
      </dgm:t>
    </dgm:pt>
    <dgm:pt modelId="{46AB09BE-9033-084D-AA97-B5CADD2151E1}">
      <dgm:prSet/>
      <dgm:spPr/>
      <dgm:t>
        <a:bodyPr/>
        <a:lstStyle/>
        <a:p>
          <a:r>
            <a:rPr lang="en-US" dirty="0"/>
            <a:t>Stack and Heap</a:t>
          </a:r>
        </a:p>
      </dgm:t>
    </dgm:pt>
    <dgm:pt modelId="{7C59CA3C-F777-8C4F-923A-87B72559D7C7}" type="parTrans" cxnId="{90D3F89C-1A68-0248-A161-2AF98659C36F}">
      <dgm:prSet/>
      <dgm:spPr/>
      <dgm:t>
        <a:bodyPr/>
        <a:lstStyle/>
        <a:p>
          <a:endParaRPr lang="en-US"/>
        </a:p>
      </dgm:t>
    </dgm:pt>
    <dgm:pt modelId="{E1C10C2D-DD03-7D4D-9EA7-7AB73CD807D4}" type="sibTrans" cxnId="{90D3F89C-1A68-0248-A161-2AF98659C36F}">
      <dgm:prSet/>
      <dgm:spPr/>
      <dgm:t>
        <a:bodyPr/>
        <a:lstStyle/>
        <a:p>
          <a:endParaRPr lang="en-US"/>
        </a:p>
      </dgm:t>
    </dgm:pt>
    <dgm:pt modelId="{6D019504-98C5-2449-9F22-8EE0840F9D3D}">
      <dgm:prSet/>
      <dgm:spPr/>
      <dgm:t>
        <a:bodyPr/>
        <a:lstStyle/>
        <a:p>
          <a:r>
            <a:rPr lang="en-US" dirty="0"/>
            <a:t>Generics</a:t>
          </a:r>
        </a:p>
      </dgm:t>
    </dgm:pt>
    <dgm:pt modelId="{B8113021-4A52-D34A-9F4B-9FC624437914}" type="parTrans" cxnId="{8EBD8951-965C-B644-BB10-A9A396A88AB0}">
      <dgm:prSet/>
      <dgm:spPr/>
      <dgm:t>
        <a:bodyPr/>
        <a:lstStyle/>
        <a:p>
          <a:endParaRPr lang="en-US"/>
        </a:p>
      </dgm:t>
    </dgm:pt>
    <dgm:pt modelId="{3C270D08-8975-5E48-B5ED-2219E1AA4EE6}" type="sibTrans" cxnId="{8EBD8951-965C-B644-BB10-A9A396A88AB0}">
      <dgm:prSet/>
      <dgm:spPr/>
      <dgm:t>
        <a:bodyPr/>
        <a:lstStyle/>
        <a:p>
          <a:endParaRPr lang="en-US"/>
        </a:p>
      </dgm:t>
    </dgm:pt>
    <dgm:pt modelId="{421459FF-B0A8-4E46-9C51-666EC9F62598}">
      <dgm:prSet phldrT="[Text]"/>
      <dgm:spPr/>
      <dgm:t>
        <a:bodyPr/>
        <a:lstStyle/>
        <a:p>
          <a:r>
            <a:rPr lang="en-US"/>
            <a:t>Assembly</a:t>
          </a:r>
          <a:endParaRPr lang="en-US" dirty="0"/>
        </a:p>
      </dgm:t>
    </dgm:pt>
    <dgm:pt modelId="{42DBFF25-10F1-044C-B657-116678B72FC8}" type="parTrans" cxnId="{A8C784EB-12AD-1D4F-8FD7-53F482241CF2}">
      <dgm:prSet/>
      <dgm:spPr/>
      <dgm:t>
        <a:bodyPr/>
        <a:lstStyle/>
        <a:p>
          <a:endParaRPr lang="en-US"/>
        </a:p>
      </dgm:t>
    </dgm:pt>
    <dgm:pt modelId="{1290CD6F-3C70-7347-BCEE-6CC968F6AE0E}" type="sibTrans" cxnId="{A8C784EB-12AD-1D4F-8FD7-53F482241CF2}">
      <dgm:prSet/>
      <dgm:spPr/>
      <dgm:t>
        <a:bodyPr/>
        <a:lstStyle/>
        <a:p>
          <a:endParaRPr lang="en-US"/>
        </a:p>
      </dgm:t>
    </dgm:pt>
    <dgm:pt modelId="{A1759BDC-112C-C144-ACA0-1719DEFB07D3}" type="pres">
      <dgm:prSet presAssocID="{48C6310D-CE74-5847-BB5D-3773B7F8ACB3}" presName="Name0" presStyleCnt="0">
        <dgm:presLayoutVars>
          <dgm:dir/>
          <dgm:resizeHandles val="exact"/>
        </dgm:presLayoutVars>
      </dgm:prSet>
      <dgm:spPr/>
    </dgm:pt>
    <dgm:pt modelId="{61B2383F-F322-A94F-82AE-307E8251B5C3}" type="pres">
      <dgm:prSet presAssocID="{48C6310D-CE74-5847-BB5D-3773B7F8ACB3}" presName="arrow" presStyleLbl="bgShp" presStyleIdx="0" presStyleCnt="1"/>
      <dgm:spPr/>
    </dgm:pt>
    <dgm:pt modelId="{396C8D44-9119-5340-9324-AB8FBB7EB98D}" type="pres">
      <dgm:prSet presAssocID="{48C6310D-CE74-5847-BB5D-3773B7F8ACB3}" presName="points" presStyleCnt="0"/>
      <dgm:spPr/>
    </dgm:pt>
    <dgm:pt modelId="{E9FC3378-DC16-7143-8EA8-65609DDB00B5}" type="pres">
      <dgm:prSet presAssocID="{38F2DFA8-0CB8-E44D-8A1C-4D75E5AA19B3}" presName="compositeA" presStyleCnt="0"/>
      <dgm:spPr/>
    </dgm:pt>
    <dgm:pt modelId="{E401AE0F-55C0-944E-9D4D-2AD3C8875660}" type="pres">
      <dgm:prSet presAssocID="{38F2DFA8-0CB8-E44D-8A1C-4D75E5AA19B3}" presName="textA" presStyleLbl="revTx" presStyleIdx="0" presStyleCnt="8">
        <dgm:presLayoutVars>
          <dgm:bulletEnabled val="1"/>
        </dgm:presLayoutVars>
      </dgm:prSet>
      <dgm:spPr/>
    </dgm:pt>
    <dgm:pt modelId="{CBFA50A1-5E8B-A240-96BE-62051F846112}" type="pres">
      <dgm:prSet presAssocID="{38F2DFA8-0CB8-E44D-8A1C-4D75E5AA19B3}" presName="circleA" presStyleLbl="node1" presStyleIdx="0" presStyleCnt="8"/>
      <dgm:spPr/>
    </dgm:pt>
    <dgm:pt modelId="{6E331BC8-1E70-4E4F-9C0B-C87DF802332A}" type="pres">
      <dgm:prSet presAssocID="{38F2DFA8-0CB8-E44D-8A1C-4D75E5AA19B3}" presName="spaceA" presStyleCnt="0"/>
      <dgm:spPr/>
    </dgm:pt>
    <dgm:pt modelId="{E8D1BF7E-E8C5-D44B-BD26-63ADAC1E0149}" type="pres">
      <dgm:prSet presAssocID="{BF1EAEAF-A7F4-F745-8094-8D4B8C2426C4}" presName="space" presStyleCnt="0"/>
      <dgm:spPr/>
    </dgm:pt>
    <dgm:pt modelId="{0BD46E77-73B9-9542-9CC9-CE4435F89CFA}" type="pres">
      <dgm:prSet presAssocID="{55AD84DE-44D1-DE4B-9567-7CC1B04CA8C0}" presName="compositeB" presStyleCnt="0"/>
      <dgm:spPr/>
    </dgm:pt>
    <dgm:pt modelId="{49A8BC2C-CCB6-EE44-BDFA-7EBADBD94622}" type="pres">
      <dgm:prSet presAssocID="{55AD84DE-44D1-DE4B-9567-7CC1B04CA8C0}" presName="textB" presStyleLbl="revTx" presStyleIdx="1" presStyleCnt="8">
        <dgm:presLayoutVars>
          <dgm:bulletEnabled val="1"/>
        </dgm:presLayoutVars>
      </dgm:prSet>
      <dgm:spPr/>
    </dgm:pt>
    <dgm:pt modelId="{F1EA3232-4635-B04D-85DE-F2B0F653B62E}" type="pres">
      <dgm:prSet presAssocID="{55AD84DE-44D1-DE4B-9567-7CC1B04CA8C0}" presName="circleB" presStyleLbl="node1" presStyleIdx="1" presStyleCnt="8"/>
      <dgm:spPr/>
    </dgm:pt>
    <dgm:pt modelId="{AB73BC3A-D3FB-EB49-A306-DA5ECBCBAFD3}" type="pres">
      <dgm:prSet presAssocID="{55AD84DE-44D1-DE4B-9567-7CC1B04CA8C0}" presName="spaceB" presStyleCnt="0"/>
      <dgm:spPr/>
    </dgm:pt>
    <dgm:pt modelId="{800833CD-8258-9C40-AA95-311013E90488}" type="pres">
      <dgm:prSet presAssocID="{28C4ED17-042F-4D46-AEF3-DFA830EC6365}" presName="space" presStyleCnt="0"/>
      <dgm:spPr/>
    </dgm:pt>
    <dgm:pt modelId="{8A35CF80-86E8-2246-81B6-7CBC1CF3DB59}" type="pres">
      <dgm:prSet presAssocID="{95EB47EA-68FF-434A-8DFF-4D86D35AA1CB}" presName="compositeA" presStyleCnt="0"/>
      <dgm:spPr/>
    </dgm:pt>
    <dgm:pt modelId="{872725F0-E480-9548-B92D-E1981795F575}" type="pres">
      <dgm:prSet presAssocID="{95EB47EA-68FF-434A-8DFF-4D86D35AA1CB}" presName="textA" presStyleLbl="revTx" presStyleIdx="2" presStyleCnt="8">
        <dgm:presLayoutVars>
          <dgm:bulletEnabled val="1"/>
        </dgm:presLayoutVars>
      </dgm:prSet>
      <dgm:spPr/>
    </dgm:pt>
    <dgm:pt modelId="{0047DBA2-B072-8441-A077-9A43803359BB}" type="pres">
      <dgm:prSet presAssocID="{95EB47EA-68FF-434A-8DFF-4D86D35AA1CB}" presName="circleA" presStyleLbl="node1" presStyleIdx="2" presStyleCnt="8"/>
      <dgm:spPr/>
    </dgm:pt>
    <dgm:pt modelId="{AFCFD2A1-204A-E446-863D-571319B5CF36}" type="pres">
      <dgm:prSet presAssocID="{95EB47EA-68FF-434A-8DFF-4D86D35AA1CB}" presName="spaceA" presStyleCnt="0"/>
      <dgm:spPr/>
    </dgm:pt>
    <dgm:pt modelId="{C95967DB-CC94-E947-A362-163BB643D082}" type="pres">
      <dgm:prSet presAssocID="{9D5B7181-4895-FF46-A9F1-CA4633F92DBA}" presName="space" presStyleCnt="0"/>
      <dgm:spPr/>
    </dgm:pt>
    <dgm:pt modelId="{1E6013AC-2428-0246-9149-DC4E403A9B69}" type="pres">
      <dgm:prSet presAssocID="{46AB09BE-9033-084D-AA97-B5CADD2151E1}" presName="compositeB" presStyleCnt="0"/>
      <dgm:spPr/>
    </dgm:pt>
    <dgm:pt modelId="{AA3CE055-0F12-F045-A585-340419F02247}" type="pres">
      <dgm:prSet presAssocID="{46AB09BE-9033-084D-AA97-B5CADD2151E1}" presName="textB" presStyleLbl="revTx" presStyleIdx="3" presStyleCnt="8">
        <dgm:presLayoutVars>
          <dgm:bulletEnabled val="1"/>
        </dgm:presLayoutVars>
      </dgm:prSet>
      <dgm:spPr/>
    </dgm:pt>
    <dgm:pt modelId="{EBCACB20-A760-5347-9746-4DB2AFC66C8F}" type="pres">
      <dgm:prSet presAssocID="{46AB09BE-9033-084D-AA97-B5CADD2151E1}" presName="circleB" presStyleLbl="node1" presStyleIdx="3" presStyleCnt="8"/>
      <dgm:spPr/>
    </dgm:pt>
    <dgm:pt modelId="{94F4212A-4DA8-6043-8685-FF859A8E0BD5}" type="pres">
      <dgm:prSet presAssocID="{46AB09BE-9033-084D-AA97-B5CADD2151E1}" presName="spaceB" presStyleCnt="0"/>
      <dgm:spPr/>
    </dgm:pt>
    <dgm:pt modelId="{D13CDB21-B0EC-134A-8230-E9F94D30E378}" type="pres">
      <dgm:prSet presAssocID="{E1C10C2D-DD03-7D4D-9EA7-7AB73CD807D4}" presName="space" presStyleCnt="0"/>
      <dgm:spPr/>
    </dgm:pt>
    <dgm:pt modelId="{E2351D14-8591-CC4F-B05D-4AB671D282C8}" type="pres">
      <dgm:prSet presAssocID="{6D019504-98C5-2449-9F22-8EE0840F9D3D}" presName="compositeA" presStyleCnt="0"/>
      <dgm:spPr/>
    </dgm:pt>
    <dgm:pt modelId="{ABCD4C99-91AF-D24C-A6E1-DC0CE442EDEE}" type="pres">
      <dgm:prSet presAssocID="{6D019504-98C5-2449-9F22-8EE0840F9D3D}" presName="textA" presStyleLbl="revTx" presStyleIdx="4" presStyleCnt="8">
        <dgm:presLayoutVars>
          <dgm:bulletEnabled val="1"/>
        </dgm:presLayoutVars>
      </dgm:prSet>
      <dgm:spPr/>
    </dgm:pt>
    <dgm:pt modelId="{8BEE75FC-3A90-6C47-8A56-C3203FD1296C}" type="pres">
      <dgm:prSet presAssocID="{6D019504-98C5-2449-9F22-8EE0840F9D3D}" presName="circleA" presStyleLbl="node1" presStyleIdx="4" presStyleCnt="8"/>
      <dgm:spPr/>
    </dgm:pt>
    <dgm:pt modelId="{C0E091EB-AF55-D84C-AD45-DBFC22DD1D85}" type="pres">
      <dgm:prSet presAssocID="{6D019504-98C5-2449-9F22-8EE0840F9D3D}" presName="spaceA" presStyleCnt="0"/>
      <dgm:spPr/>
    </dgm:pt>
    <dgm:pt modelId="{695BB3EC-F3C6-5044-8C6F-151520B277E6}" type="pres">
      <dgm:prSet presAssocID="{3C270D08-8975-5E48-B5ED-2219E1AA4EE6}" presName="space" presStyleCnt="0"/>
      <dgm:spPr/>
    </dgm:pt>
    <dgm:pt modelId="{B72DD371-836C-D548-9ACF-8FF4CD557784}" type="pres">
      <dgm:prSet presAssocID="{BA0641EB-85B2-034E-8484-0278005958D0}" presName="compositeB" presStyleCnt="0"/>
      <dgm:spPr/>
    </dgm:pt>
    <dgm:pt modelId="{8951C3F7-7873-AB4D-9ABD-733E22321EE2}" type="pres">
      <dgm:prSet presAssocID="{BA0641EB-85B2-034E-8484-0278005958D0}" presName="textB" presStyleLbl="revTx" presStyleIdx="5" presStyleCnt="8">
        <dgm:presLayoutVars>
          <dgm:bulletEnabled val="1"/>
        </dgm:presLayoutVars>
      </dgm:prSet>
      <dgm:spPr/>
    </dgm:pt>
    <dgm:pt modelId="{83A70ADC-7777-B142-90F7-50768F18CA57}" type="pres">
      <dgm:prSet presAssocID="{BA0641EB-85B2-034E-8484-0278005958D0}" presName="circleB" presStyleLbl="node1" presStyleIdx="5" presStyleCnt="8"/>
      <dgm:spPr/>
    </dgm:pt>
    <dgm:pt modelId="{7AFA6C54-029D-6E42-A02C-2DE3E058F4B5}" type="pres">
      <dgm:prSet presAssocID="{BA0641EB-85B2-034E-8484-0278005958D0}" presName="spaceB" presStyleCnt="0"/>
      <dgm:spPr/>
    </dgm:pt>
    <dgm:pt modelId="{46A4032B-BAB6-0C4B-9308-E0460C284177}" type="pres">
      <dgm:prSet presAssocID="{9406DA9B-22A6-8246-A328-73C6DB5F3E89}" presName="space" presStyleCnt="0"/>
      <dgm:spPr/>
    </dgm:pt>
    <dgm:pt modelId="{BED096D5-5583-4247-8101-7C5C33905707}" type="pres">
      <dgm:prSet presAssocID="{421459FF-B0A8-4E46-9C51-666EC9F62598}" presName="compositeA" presStyleCnt="0"/>
      <dgm:spPr/>
    </dgm:pt>
    <dgm:pt modelId="{C7BC8733-019D-6849-86AC-262727B12CD2}" type="pres">
      <dgm:prSet presAssocID="{421459FF-B0A8-4E46-9C51-666EC9F62598}" presName="textA" presStyleLbl="revTx" presStyleIdx="6" presStyleCnt="8">
        <dgm:presLayoutVars>
          <dgm:bulletEnabled val="1"/>
        </dgm:presLayoutVars>
      </dgm:prSet>
      <dgm:spPr/>
    </dgm:pt>
    <dgm:pt modelId="{81289C3D-0BE7-6543-92CD-13ECC3D5CA20}" type="pres">
      <dgm:prSet presAssocID="{421459FF-B0A8-4E46-9C51-666EC9F62598}" presName="circleA" presStyleLbl="node1" presStyleIdx="6" presStyleCnt="8"/>
      <dgm:spPr/>
    </dgm:pt>
    <dgm:pt modelId="{3C478179-6EA0-F44B-83F3-E0B4804E8D41}" type="pres">
      <dgm:prSet presAssocID="{421459FF-B0A8-4E46-9C51-666EC9F62598}" presName="spaceA" presStyleCnt="0"/>
      <dgm:spPr/>
    </dgm:pt>
    <dgm:pt modelId="{516192E1-3648-8B4C-8274-DBF6B1D189C5}" type="pres">
      <dgm:prSet presAssocID="{1290CD6F-3C70-7347-BCEE-6CC968F6AE0E}" presName="space" presStyleCnt="0"/>
      <dgm:spPr/>
    </dgm:pt>
    <dgm:pt modelId="{D9BE028B-9759-EE40-BEDB-D19061CF9F88}" type="pres">
      <dgm:prSet presAssocID="{718595AD-9A01-DB4A-BADB-C3B3732BAE61}" presName="compositeB" presStyleCnt="0"/>
      <dgm:spPr/>
    </dgm:pt>
    <dgm:pt modelId="{872B0E9B-A8FE-A94A-B716-493B49C99015}" type="pres">
      <dgm:prSet presAssocID="{718595AD-9A01-DB4A-BADB-C3B3732BAE61}" presName="textB" presStyleLbl="revTx" presStyleIdx="7" presStyleCnt="8">
        <dgm:presLayoutVars>
          <dgm:bulletEnabled val="1"/>
        </dgm:presLayoutVars>
      </dgm:prSet>
      <dgm:spPr/>
    </dgm:pt>
    <dgm:pt modelId="{500C23BA-3A1F-AE42-BFAB-ECC2D19E14E2}" type="pres">
      <dgm:prSet presAssocID="{718595AD-9A01-DB4A-BADB-C3B3732BAE61}" presName="circleB" presStyleLbl="node1" presStyleIdx="7" presStyleCnt="8"/>
      <dgm:spPr/>
    </dgm:pt>
    <dgm:pt modelId="{69B15A61-EADD-E74A-A110-864E38C71FFE}" type="pres">
      <dgm:prSet presAssocID="{718595AD-9A01-DB4A-BADB-C3B3732BAE61}" presName="spaceB" presStyleCnt="0"/>
      <dgm:spPr/>
    </dgm:pt>
  </dgm:ptLst>
  <dgm:cxnLst>
    <dgm:cxn modelId="{2A1BF130-9133-A240-991C-56EAF0E419B7}" type="presOf" srcId="{718595AD-9A01-DB4A-BADB-C3B3732BAE61}" destId="{872B0E9B-A8FE-A94A-B716-493B49C99015}" srcOrd="0" destOrd="0" presId="urn:microsoft.com/office/officeart/2005/8/layout/hProcess11"/>
    <dgm:cxn modelId="{948E3F3D-C54F-2942-BFA5-661EFAC3966B}" type="presOf" srcId="{95EB47EA-68FF-434A-8DFF-4D86D35AA1CB}" destId="{872725F0-E480-9548-B92D-E1981795F575}" srcOrd="0" destOrd="0" presId="urn:microsoft.com/office/officeart/2005/8/layout/hProcess11"/>
    <dgm:cxn modelId="{8EBD8951-965C-B644-BB10-A9A396A88AB0}" srcId="{48C6310D-CE74-5847-BB5D-3773B7F8ACB3}" destId="{6D019504-98C5-2449-9F22-8EE0840F9D3D}" srcOrd="4" destOrd="0" parTransId="{B8113021-4A52-D34A-9F4B-9FC624437914}" sibTransId="{3C270D08-8975-5E48-B5ED-2219E1AA4EE6}"/>
    <dgm:cxn modelId="{4A2C0F55-3E17-2B46-8BC0-298AE4A7D2E1}" srcId="{48C6310D-CE74-5847-BB5D-3773B7F8ACB3}" destId="{95EB47EA-68FF-434A-8DFF-4D86D35AA1CB}" srcOrd="2" destOrd="0" parTransId="{9A6BD710-E9E1-6A40-B296-68579B576BD7}" sibTransId="{9D5B7181-4895-FF46-A9F1-CA4633F92DBA}"/>
    <dgm:cxn modelId="{409EB16E-966F-CE4C-9B97-E544CAFED9F5}" srcId="{48C6310D-CE74-5847-BB5D-3773B7F8ACB3}" destId="{718595AD-9A01-DB4A-BADB-C3B3732BAE61}" srcOrd="7" destOrd="0" parTransId="{23B23C01-780E-1242-8CE6-25484700252D}" sibTransId="{794BC8FF-3962-504B-88BB-CEE4C41E7069}"/>
    <dgm:cxn modelId="{C17F2789-384A-EA4B-8E48-72D50E7FBE2D}" type="presOf" srcId="{48C6310D-CE74-5847-BB5D-3773B7F8ACB3}" destId="{A1759BDC-112C-C144-ACA0-1719DEFB07D3}" srcOrd="0" destOrd="0" presId="urn:microsoft.com/office/officeart/2005/8/layout/hProcess11"/>
    <dgm:cxn modelId="{FBB5548F-B148-594F-BFA5-9EF64A46D226}" srcId="{48C6310D-CE74-5847-BB5D-3773B7F8ACB3}" destId="{BA0641EB-85B2-034E-8484-0278005958D0}" srcOrd="5" destOrd="0" parTransId="{F074F976-268B-BF43-8D87-022BC5A5FFBE}" sibTransId="{9406DA9B-22A6-8246-A328-73C6DB5F3E89}"/>
    <dgm:cxn modelId="{D238D791-F1D4-CD4D-B758-2F78B8145AAC}" srcId="{48C6310D-CE74-5847-BB5D-3773B7F8ACB3}" destId="{38F2DFA8-0CB8-E44D-8A1C-4D75E5AA19B3}" srcOrd="0" destOrd="0" parTransId="{11B8D7B8-C794-184A-A8D7-71829ED18B2B}" sibTransId="{BF1EAEAF-A7F4-F745-8094-8D4B8C2426C4}"/>
    <dgm:cxn modelId="{3D5FD298-63F3-9040-95F2-9F6A61D24448}" type="presOf" srcId="{BA0641EB-85B2-034E-8484-0278005958D0}" destId="{8951C3F7-7873-AB4D-9ABD-733E22321EE2}" srcOrd="0" destOrd="0" presId="urn:microsoft.com/office/officeart/2005/8/layout/hProcess11"/>
    <dgm:cxn modelId="{90D3F89C-1A68-0248-A161-2AF98659C36F}" srcId="{48C6310D-CE74-5847-BB5D-3773B7F8ACB3}" destId="{46AB09BE-9033-084D-AA97-B5CADD2151E1}" srcOrd="3" destOrd="0" parTransId="{7C59CA3C-F777-8C4F-923A-87B72559D7C7}" sibTransId="{E1C10C2D-DD03-7D4D-9EA7-7AB73CD807D4}"/>
    <dgm:cxn modelId="{65694CA0-2E09-2744-8109-09B40FE43880}" type="presOf" srcId="{55AD84DE-44D1-DE4B-9567-7CC1B04CA8C0}" destId="{49A8BC2C-CCB6-EE44-BDFA-7EBADBD94622}" srcOrd="0" destOrd="0" presId="urn:microsoft.com/office/officeart/2005/8/layout/hProcess11"/>
    <dgm:cxn modelId="{522E80BC-C3EB-554E-8772-D783D6DE4034}" type="presOf" srcId="{421459FF-B0A8-4E46-9C51-666EC9F62598}" destId="{C7BC8733-019D-6849-86AC-262727B12CD2}" srcOrd="0" destOrd="0" presId="urn:microsoft.com/office/officeart/2005/8/layout/hProcess11"/>
    <dgm:cxn modelId="{2745CAD6-6CC8-2741-A8DE-215F51EF331C}" type="presOf" srcId="{38F2DFA8-0CB8-E44D-8A1C-4D75E5AA19B3}" destId="{E401AE0F-55C0-944E-9D4D-2AD3C8875660}" srcOrd="0" destOrd="0" presId="urn:microsoft.com/office/officeart/2005/8/layout/hProcess11"/>
    <dgm:cxn modelId="{487E5ED9-1A28-384D-B187-53CDAC82540C}" srcId="{48C6310D-CE74-5847-BB5D-3773B7F8ACB3}" destId="{55AD84DE-44D1-DE4B-9567-7CC1B04CA8C0}" srcOrd="1" destOrd="0" parTransId="{0A20F84B-7484-DE49-ADA1-1440E878AB06}" sibTransId="{28C4ED17-042F-4D46-AEF3-DFA830EC6365}"/>
    <dgm:cxn modelId="{A8C784EB-12AD-1D4F-8FD7-53F482241CF2}" srcId="{48C6310D-CE74-5847-BB5D-3773B7F8ACB3}" destId="{421459FF-B0A8-4E46-9C51-666EC9F62598}" srcOrd="6" destOrd="0" parTransId="{42DBFF25-10F1-044C-B657-116678B72FC8}" sibTransId="{1290CD6F-3C70-7347-BCEE-6CC968F6AE0E}"/>
    <dgm:cxn modelId="{5ACEB9EC-4D7F-6C4E-9E62-819D295D68CD}" type="presOf" srcId="{6D019504-98C5-2449-9F22-8EE0840F9D3D}" destId="{ABCD4C99-91AF-D24C-A6E1-DC0CE442EDEE}" srcOrd="0" destOrd="0" presId="urn:microsoft.com/office/officeart/2005/8/layout/hProcess11"/>
    <dgm:cxn modelId="{4F41BDFF-A6EA-5E4B-A6E6-8425CC467CFD}" type="presOf" srcId="{46AB09BE-9033-084D-AA97-B5CADD2151E1}" destId="{AA3CE055-0F12-F045-A585-340419F02247}" srcOrd="0" destOrd="0" presId="urn:microsoft.com/office/officeart/2005/8/layout/hProcess11"/>
    <dgm:cxn modelId="{71786EC6-D7A3-704B-B8F3-4BC3266AE9A9}" type="presParOf" srcId="{A1759BDC-112C-C144-ACA0-1719DEFB07D3}" destId="{61B2383F-F322-A94F-82AE-307E8251B5C3}" srcOrd="0" destOrd="0" presId="urn:microsoft.com/office/officeart/2005/8/layout/hProcess11"/>
    <dgm:cxn modelId="{75F7402B-8CAB-F74A-834D-961E86FFCE5B}" type="presParOf" srcId="{A1759BDC-112C-C144-ACA0-1719DEFB07D3}" destId="{396C8D44-9119-5340-9324-AB8FBB7EB98D}" srcOrd="1" destOrd="0" presId="urn:microsoft.com/office/officeart/2005/8/layout/hProcess11"/>
    <dgm:cxn modelId="{DE9E03D1-2505-1C4E-A52C-8E685CD322C7}" type="presParOf" srcId="{396C8D44-9119-5340-9324-AB8FBB7EB98D}" destId="{E9FC3378-DC16-7143-8EA8-65609DDB00B5}" srcOrd="0" destOrd="0" presId="urn:microsoft.com/office/officeart/2005/8/layout/hProcess11"/>
    <dgm:cxn modelId="{4A2BDEB1-79F1-B244-9A77-A70B882A8658}" type="presParOf" srcId="{E9FC3378-DC16-7143-8EA8-65609DDB00B5}" destId="{E401AE0F-55C0-944E-9D4D-2AD3C8875660}" srcOrd="0" destOrd="0" presId="urn:microsoft.com/office/officeart/2005/8/layout/hProcess11"/>
    <dgm:cxn modelId="{5196D42F-BF45-044E-8DFC-BE0345CC459B}" type="presParOf" srcId="{E9FC3378-DC16-7143-8EA8-65609DDB00B5}" destId="{CBFA50A1-5E8B-A240-96BE-62051F846112}" srcOrd="1" destOrd="0" presId="urn:microsoft.com/office/officeart/2005/8/layout/hProcess11"/>
    <dgm:cxn modelId="{FC189CF0-8BC0-B64F-ACDD-9369DE6CAF25}" type="presParOf" srcId="{E9FC3378-DC16-7143-8EA8-65609DDB00B5}" destId="{6E331BC8-1E70-4E4F-9C0B-C87DF802332A}" srcOrd="2" destOrd="0" presId="urn:microsoft.com/office/officeart/2005/8/layout/hProcess11"/>
    <dgm:cxn modelId="{026A7850-2067-2D4A-B46A-4B788ABA6F17}" type="presParOf" srcId="{396C8D44-9119-5340-9324-AB8FBB7EB98D}" destId="{E8D1BF7E-E8C5-D44B-BD26-63ADAC1E0149}" srcOrd="1" destOrd="0" presId="urn:microsoft.com/office/officeart/2005/8/layout/hProcess11"/>
    <dgm:cxn modelId="{7392BF2D-0C40-F540-B277-3859374FE06E}" type="presParOf" srcId="{396C8D44-9119-5340-9324-AB8FBB7EB98D}" destId="{0BD46E77-73B9-9542-9CC9-CE4435F89CFA}" srcOrd="2" destOrd="0" presId="urn:microsoft.com/office/officeart/2005/8/layout/hProcess11"/>
    <dgm:cxn modelId="{324FCD86-2B2D-3949-B8A2-86A34104BB68}" type="presParOf" srcId="{0BD46E77-73B9-9542-9CC9-CE4435F89CFA}" destId="{49A8BC2C-CCB6-EE44-BDFA-7EBADBD94622}" srcOrd="0" destOrd="0" presId="urn:microsoft.com/office/officeart/2005/8/layout/hProcess11"/>
    <dgm:cxn modelId="{5CFF0F61-426D-5B47-888E-AB679FE79E15}" type="presParOf" srcId="{0BD46E77-73B9-9542-9CC9-CE4435F89CFA}" destId="{F1EA3232-4635-B04D-85DE-F2B0F653B62E}" srcOrd="1" destOrd="0" presId="urn:microsoft.com/office/officeart/2005/8/layout/hProcess11"/>
    <dgm:cxn modelId="{AC5AFCA0-654D-3F4A-981A-3514FC43F720}" type="presParOf" srcId="{0BD46E77-73B9-9542-9CC9-CE4435F89CFA}" destId="{AB73BC3A-D3FB-EB49-A306-DA5ECBCBAFD3}" srcOrd="2" destOrd="0" presId="urn:microsoft.com/office/officeart/2005/8/layout/hProcess11"/>
    <dgm:cxn modelId="{0392DB9E-FAAE-E041-859E-7FDD0D9BD17C}" type="presParOf" srcId="{396C8D44-9119-5340-9324-AB8FBB7EB98D}" destId="{800833CD-8258-9C40-AA95-311013E90488}" srcOrd="3" destOrd="0" presId="urn:microsoft.com/office/officeart/2005/8/layout/hProcess11"/>
    <dgm:cxn modelId="{BEC2B1C5-938B-BB43-8C65-F720F0EEAC23}" type="presParOf" srcId="{396C8D44-9119-5340-9324-AB8FBB7EB98D}" destId="{8A35CF80-86E8-2246-81B6-7CBC1CF3DB59}" srcOrd="4" destOrd="0" presId="urn:microsoft.com/office/officeart/2005/8/layout/hProcess11"/>
    <dgm:cxn modelId="{286EABBB-FF5A-B740-8655-D33D2800266D}" type="presParOf" srcId="{8A35CF80-86E8-2246-81B6-7CBC1CF3DB59}" destId="{872725F0-E480-9548-B92D-E1981795F575}" srcOrd="0" destOrd="0" presId="urn:microsoft.com/office/officeart/2005/8/layout/hProcess11"/>
    <dgm:cxn modelId="{9094DCD8-8FE1-A047-8D23-9CB6F1D351BC}" type="presParOf" srcId="{8A35CF80-86E8-2246-81B6-7CBC1CF3DB59}" destId="{0047DBA2-B072-8441-A077-9A43803359BB}" srcOrd="1" destOrd="0" presId="urn:microsoft.com/office/officeart/2005/8/layout/hProcess11"/>
    <dgm:cxn modelId="{60E807EA-8DE3-884E-82D3-80BAF38DE2A3}" type="presParOf" srcId="{8A35CF80-86E8-2246-81B6-7CBC1CF3DB59}" destId="{AFCFD2A1-204A-E446-863D-571319B5CF36}" srcOrd="2" destOrd="0" presId="urn:microsoft.com/office/officeart/2005/8/layout/hProcess11"/>
    <dgm:cxn modelId="{195FCF7E-951E-6B4E-828B-0921F1965EA1}" type="presParOf" srcId="{396C8D44-9119-5340-9324-AB8FBB7EB98D}" destId="{C95967DB-CC94-E947-A362-163BB643D082}" srcOrd="5" destOrd="0" presId="urn:microsoft.com/office/officeart/2005/8/layout/hProcess11"/>
    <dgm:cxn modelId="{002E66A6-E67D-7F4C-A2E2-6E117A656BEF}" type="presParOf" srcId="{396C8D44-9119-5340-9324-AB8FBB7EB98D}" destId="{1E6013AC-2428-0246-9149-DC4E403A9B69}" srcOrd="6" destOrd="0" presId="urn:microsoft.com/office/officeart/2005/8/layout/hProcess11"/>
    <dgm:cxn modelId="{794968B2-D171-3243-974F-C3EA56DA41F1}" type="presParOf" srcId="{1E6013AC-2428-0246-9149-DC4E403A9B69}" destId="{AA3CE055-0F12-F045-A585-340419F02247}" srcOrd="0" destOrd="0" presId="urn:microsoft.com/office/officeart/2005/8/layout/hProcess11"/>
    <dgm:cxn modelId="{2F921CB2-A36D-BC4A-8F61-0C26054226D6}" type="presParOf" srcId="{1E6013AC-2428-0246-9149-DC4E403A9B69}" destId="{EBCACB20-A760-5347-9746-4DB2AFC66C8F}" srcOrd="1" destOrd="0" presId="urn:microsoft.com/office/officeart/2005/8/layout/hProcess11"/>
    <dgm:cxn modelId="{D26F8C6D-FD06-DA45-8951-986C3A8397BB}" type="presParOf" srcId="{1E6013AC-2428-0246-9149-DC4E403A9B69}" destId="{94F4212A-4DA8-6043-8685-FF859A8E0BD5}" srcOrd="2" destOrd="0" presId="urn:microsoft.com/office/officeart/2005/8/layout/hProcess11"/>
    <dgm:cxn modelId="{BB4105EB-26AB-3C4A-AC80-00231F9CF90A}" type="presParOf" srcId="{396C8D44-9119-5340-9324-AB8FBB7EB98D}" destId="{D13CDB21-B0EC-134A-8230-E9F94D30E378}" srcOrd="7" destOrd="0" presId="urn:microsoft.com/office/officeart/2005/8/layout/hProcess11"/>
    <dgm:cxn modelId="{D436750C-D0C6-384A-8514-D34F0DD061E2}" type="presParOf" srcId="{396C8D44-9119-5340-9324-AB8FBB7EB98D}" destId="{E2351D14-8591-CC4F-B05D-4AB671D282C8}" srcOrd="8" destOrd="0" presId="urn:microsoft.com/office/officeart/2005/8/layout/hProcess11"/>
    <dgm:cxn modelId="{E24657E8-B0EC-CE48-B853-D2068D2453E4}" type="presParOf" srcId="{E2351D14-8591-CC4F-B05D-4AB671D282C8}" destId="{ABCD4C99-91AF-D24C-A6E1-DC0CE442EDEE}" srcOrd="0" destOrd="0" presId="urn:microsoft.com/office/officeart/2005/8/layout/hProcess11"/>
    <dgm:cxn modelId="{4A4D9709-0DC7-3747-A638-3643FC742D05}" type="presParOf" srcId="{E2351D14-8591-CC4F-B05D-4AB671D282C8}" destId="{8BEE75FC-3A90-6C47-8A56-C3203FD1296C}" srcOrd="1" destOrd="0" presId="urn:microsoft.com/office/officeart/2005/8/layout/hProcess11"/>
    <dgm:cxn modelId="{DB280C1C-3A63-AA48-B230-1621CBC10759}" type="presParOf" srcId="{E2351D14-8591-CC4F-B05D-4AB671D282C8}" destId="{C0E091EB-AF55-D84C-AD45-DBFC22DD1D85}" srcOrd="2" destOrd="0" presId="urn:microsoft.com/office/officeart/2005/8/layout/hProcess11"/>
    <dgm:cxn modelId="{78632292-577B-4442-AED3-2DF9FE0E8E70}" type="presParOf" srcId="{396C8D44-9119-5340-9324-AB8FBB7EB98D}" destId="{695BB3EC-F3C6-5044-8C6F-151520B277E6}" srcOrd="9" destOrd="0" presId="urn:microsoft.com/office/officeart/2005/8/layout/hProcess11"/>
    <dgm:cxn modelId="{4A9BD849-C4E1-F240-BF0E-336B1279EBDD}" type="presParOf" srcId="{396C8D44-9119-5340-9324-AB8FBB7EB98D}" destId="{B72DD371-836C-D548-9ACF-8FF4CD557784}" srcOrd="10" destOrd="0" presId="urn:microsoft.com/office/officeart/2005/8/layout/hProcess11"/>
    <dgm:cxn modelId="{B175ECDE-9F1D-9942-9ADB-422C275A128B}" type="presParOf" srcId="{B72DD371-836C-D548-9ACF-8FF4CD557784}" destId="{8951C3F7-7873-AB4D-9ABD-733E22321EE2}" srcOrd="0" destOrd="0" presId="urn:microsoft.com/office/officeart/2005/8/layout/hProcess11"/>
    <dgm:cxn modelId="{1A85B5D9-781B-F747-A6AA-DF489535303F}" type="presParOf" srcId="{B72DD371-836C-D548-9ACF-8FF4CD557784}" destId="{83A70ADC-7777-B142-90F7-50768F18CA57}" srcOrd="1" destOrd="0" presId="urn:microsoft.com/office/officeart/2005/8/layout/hProcess11"/>
    <dgm:cxn modelId="{FDE04458-7C55-BC4F-80CF-088F1EB28BE3}" type="presParOf" srcId="{B72DD371-836C-D548-9ACF-8FF4CD557784}" destId="{7AFA6C54-029D-6E42-A02C-2DE3E058F4B5}" srcOrd="2" destOrd="0" presId="urn:microsoft.com/office/officeart/2005/8/layout/hProcess11"/>
    <dgm:cxn modelId="{8CDFDCB8-CEF5-5A43-B554-BF038DD7CF29}" type="presParOf" srcId="{396C8D44-9119-5340-9324-AB8FBB7EB98D}" destId="{46A4032B-BAB6-0C4B-9308-E0460C284177}" srcOrd="11" destOrd="0" presId="urn:microsoft.com/office/officeart/2005/8/layout/hProcess11"/>
    <dgm:cxn modelId="{2A3C9C0B-FB41-BA40-BB4B-8E9E68159FB0}" type="presParOf" srcId="{396C8D44-9119-5340-9324-AB8FBB7EB98D}" destId="{BED096D5-5583-4247-8101-7C5C33905707}" srcOrd="12" destOrd="0" presId="urn:microsoft.com/office/officeart/2005/8/layout/hProcess11"/>
    <dgm:cxn modelId="{64A93840-8966-B147-AA2E-EF8A385268EE}" type="presParOf" srcId="{BED096D5-5583-4247-8101-7C5C33905707}" destId="{C7BC8733-019D-6849-86AC-262727B12CD2}" srcOrd="0" destOrd="0" presId="urn:microsoft.com/office/officeart/2005/8/layout/hProcess11"/>
    <dgm:cxn modelId="{31795797-6B84-4649-B792-A38D477A375B}" type="presParOf" srcId="{BED096D5-5583-4247-8101-7C5C33905707}" destId="{81289C3D-0BE7-6543-92CD-13ECC3D5CA20}" srcOrd="1" destOrd="0" presId="urn:microsoft.com/office/officeart/2005/8/layout/hProcess11"/>
    <dgm:cxn modelId="{A59DA332-1143-484A-AAD6-A65616E27E6B}" type="presParOf" srcId="{BED096D5-5583-4247-8101-7C5C33905707}" destId="{3C478179-6EA0-F44B-83F3-E0B4804E8D41}" srcOrd="2" destOrd="0" presId="urn:microsoft.com/office/officeart/2005/8/layout/hProcess11"/>
    <dgm:cxn modelId="{1D2A87BF-C30F-8D45-ACA8-834C19D6DF85}" type="presParOf" srcId="{396C8D44-9119-5340-9324-AB8FBB7EB98D}" destId="{516192E1-3648-8B4C-8274-DBF6B1D189C5}" srcOrd="13" destOrd="0" presId="urn:microsoft.com/office/officeart/2005/8/layout/hProcess11"/>
    <dgm:cxn modelId="{6DE9899B-63A7-FA4D-BCEA-F7D848522A11}" type="presParOf" srcId="{396C8D44-9119-5340-9324-AB8FBB7EB98D}" destId="{D9BE028B-9759-EE40-BEDB-D19061CF9F88}" srcOrd="14" destOrd="0" presId="urn:microsoft.com/office/officeart/2005/8/layout/hProcess11"/>
    <dgm:cxn modelId="{6EBD93D2-B120-EA4A-A74F-5B80A2C46E0E}" type="presParOf" srcId="{D9BE028B-9759-EE40-BEDB-D19061CF9F88}" destId="{872B0E9B-A8FE-A94A-B716-493B49C99015}" srcOrd="0" destOrd="0" presId="urn:microsoft.com/office/officeart/2005/8/layout/hProcess11"/>
    <dgm:cxn modelId="{04ED232A-19EC-6D4A-AD56-D723C210F328}" type="presParOf" srcId="{D9BE028B-9759-EE40-BEDB-D19061CF9F88}" destId="{500C23BA-3A1F-AE42-BFAB-ECC2D19E14E2}" srcOrd="1" destOrd="0" presId="urn:microsoft.com/office/officeart/2005/8/layout/hProcess11"/>
    <dgm:cxn modelId="{11794285-C240-E347-A860-1C4A9AEAB3C1}" type="presParOf" srcId="{D9BE028B-9759-EE40-BEDB-D19061CF9F88}" destId="{69B15A61-EADD-E74A-A110-864E38C71FFE}"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8C6310D-CE74-5847-BB5D-3773B7F8ACB3}" type="doc">
      <dgm:prSet loTypeId="urn:microsoft.com/office/officeart/2005/8/layout/hProcess11" loCatId="" qsTypeId="urn:microsoft.com/office/officeart/2005/8/quickstyle/simple1" qsCatId="simple" csTypeId="urn:microsoft.com/office/officeart/2005/8/colors/accent1_2" csCatId="accent1" phldr="1"/>
      <dgm:spPr/>
    </dgm:pt>
    <dgm:pt modelId="{38F2DFA8-0CB8-E44D-8A1C-4D75E5AA19B3}">
      <dgm:prSet phldrT="[Text]"/>
      <dgm:spPr/>
      <dgm:t>
        <a:bodyPr/>
        <a:lstStyle/>
        <a:p>
          <a:r>
            <a:rPr lang="en-US" dirty="0"/>
            <a:t>Bits and Bytes</a:t>
          </a:r>
        </a:p>
      </dgm:t>
    </dgm:pt>
    <dgm:pt modelId="{11B8D7B8-C794-184A-A8D7-71829ED18B2B}" type="parTrans" cxnId="{D238D791-F1D4-CD4D-B758-2F78B8145AAC}">
      <dgm:prSet/>
      <dgm:spPr/>
      <dgm:t>
        <a:bodyPr/>
        <a:lstStyle/>
        <a:p>
          <a:endParaRPr lang="en-US"/>
        </a:p>
      </dgm:t>
    </dgm:pt>
    <dgm:pt modelId="{BF1EAEAF-A7F4-F745-8094-8D4B8C2426C4}" type="sibTrans" cxnId="{D238D791-F1D4-CD4D-B758-2F78B8145AAC}">
      <dgm:prSet/>
      <dgm:spPr/>
      <dgm:t>
        <a:bodyPr/>
        <a:lstStyle/>
        <a:p>
          <a:endParaRPr lang="en-US"/>
        </a:p>
      </dgm:t>
    </dgm:pt>
    <dgm:pt modelId="{BA0641EB-85B2-034E-8484-0278005958D0}">
      <dgm:prSet phldrT="[Text]"/>
      <dgm:spPr/>
      <dgm:t>
        <a:bodyPr/>
        <a:lstStyle/>
        <a:p>
          <a:r>
            <a:rPr lang="en-US" dirty="0"/>
            <a:t>Floats</a:t>
          </a:r>
        </a:p>
      </dgm:t>
    </dgm:pt>
    <dgm:pt modelId="{F074F976-268B-BF43-8D87-022BC5A5FFBE}" type="parTrans" cxnId="{FBB5548F-B148-594F-BFA5-9EF64A46D226}">
      <dgm:prSet/>
      <dgm:spPr/>
      <dgm:t>
        <a:bodyPr/>
        <a:lstStyle/>
        <a:p>
          <a:endParaRPr lang="en-US"/>
        </a:p>
      </dgm:t>
    </dgm:pt>
    <dgm:pt modelId="{9406DA9B-22A6-8246-A328-73C6DB5F3E89}" type="sibTrans" cxnId="{FBB5548F-B148-594F-BFA5-9EF64A46D226}">
      <dgm:prSet/>
      <dgm:spPr/>
      <dgm:t>
        <a:bodyPr/>
        <a:lstStyle/>
        <a:p>
          <a:endParaRPr lang="en-US"/>
        </a:p>
      </dgm:t>
    </dgm:pt>
    <dgm:pt modelId="{718595AD-9A01-DB4A-BADB-C3B3732BAE61}">
      <dgm:prSet phldrT="[Text]"/>
      <dgm:spPr/>
      <dgm:t>
        <a:bodyPr/>
        <a:lstStyle/>
        <a:p>
          <a:r>
            <a:rPr lang="en-US"/>
            <a:t>Heap Allocators</a:t>
          </a:r>
          <a:endParaRPr lang="en-US" dirty="0"/>
        </a:p>
      </dgm:t>
    </dgm:pt>
    <dgm:pt modelId="{23B23C01-780E-1242-8CE6-25484700252D}" type="parTrans" cxnId="{409EB16E-966F-CE4C-9B97-E544CAFED9F5}">
      <dgm:prSet/>
      <dgm:spPr/>
      <dgm:t>
        <a:bodyPr/>
        <a:lstStyle/>
        <a:p>
          <a:endParaRPr lang="en-US"/>
        </a:p>
      </dgm:t>
    </dgm:pt>
    <dgm:pt modelId="{794BC8FF-3962-504B-88BB-CEE4C41E7069}" type="sibTrans" cxnId="{409EB16E-966F-CE4C-9B97-E544CAFED9F5}">
      <dgm:prSet/>
      <dgm:spPr/>
      <dgm:t>
        <a:bodyPr/>
        <a:lstStyle/>
        <a:p>
          <a:endParaRPr lang="en-US"/>
        </a:p>
      </dgm:t>
    </dgm:pt>
    <dgm:pt modelId="{55AD84DE-44D1-DE4B-9567-7CC1B04CA8C0}">
      <dgm:prSet/>
      <dgm:spPr/>
      <dgm:t>
        <a:bodyPr/>
        <a:lstStyle/>
        <a:p>
          <a:r>
            <a:rPr lang="en-US" dirty="0"/>
            <a:t>C Strings</a:t>
          </a:r>
        </a:p>
      </dgm:t>
    </dgm:pt>
    <dgm:pt modelId="{0A20F84B-7484-DE49-ADA1-1440E878AB06}" type="parTrans" cxnId="{487E5ED9-1A28-384D-B187-53CDAC82540C}">
      <dgm:prSet/>
      <dgm:spPr/>
      <dgm:t>
        <a:bodyPr/>
        <a:lstStyle/>
        <a:p>
          <a:endParaRPr lang="en-US"/>
        </a:p>
      </dgm:t>
    </dgm:pt>
    <dgm:pt modelId="{28C4ED17-042F-4D46-AEF3-DFA830EC6365}" type="sibTrans" cxnId="{487E5ED9-1A28-384D-B187-53CDAC82540C}">
      <dgm:prSet/>
      <dgm:spPr/>
      <dgm:t>
        <a:bodyPr/>
        <a:lstStyle/>
        <a:p>
          <a:endParaRPr lang="en-US"/>
        </a:p>
      </dgm:t>
    </dgm:pt>
    <dgm:pt modelId="{95EB47EA-68FF-434A-8DFF-4D86D35AA1CB}">
      <dgm:prSet/>
      <dgm:spPr/>
      <dgm:t>
        <a:bodyPr/>
        <a:lstStyle/>
        <a:p>
          <a:r>
            <a:rPr lang="en-US" dirty="0"/>
            <a:t>Arrays and Pointers</a:t>
          </a:r>
        </a:p>
      </dgm:t>
    </dgm:pt>
    <dgm:pt modelId="{9A6BD710-E9E1-6A40-B296-68579B576BD7}" type="parTrans" cxnId="{4A2C0F55-3E17-2B46-8BC0-298AE4A7D2E1}">
      <dgm:prSet/>
      <dgm:spPr/>
      <dgm:t>
        <a:bodyPr/>
        <a:lstStyle/>
        <a:p>
          <a:endParaRPr lang="en-US"/>
        </a:p>
      </dgm:t>
    </dgm:pt>
    <dgm:pt modelId="{9D5B7181-4895-FF46-A9F1-CA4633F92DBA}" type="sibTrans" cxnId="{4A2C0F55-3E17-2B46-8BC0-298AE4A7D2E1}">
      <dgm:prSet/>
      <dgm:spPr/>
      <dgm:t>
        <a:bodyPr/>
        <a:lstStyle/>
        <a:p>
          <a:endParaRPr lang="en-US"/>
        </a:p>
      </dgm:t>
    </dgm:pt>
    <dgm:pt modelId="{46AB09BE-9033-084D-AA97-B5CADD2151E1}">
      <dgm:prSet/>
      <dgm:spPr/>
      <dgm:t>
        <a:bodyPr/>
        <a:lstStyle/>
        <a:p>
          <a:r>
            <a:rPr lang="en-US" dirty="0"/>
            <a:t>Stack and Heap</a:t>
          </a:r>
        </a:p>
      </dgm:t>
    </dgm:pt>
    <dgm:pt modelId="{7C59CA3C-F777-8C4F-923A-87B72559D7C7}" type="parTrans" cxnId="{90D3F89C-1A68-0248-A161-2AF98659C36F}">
      <dgm:prSet/>
      <dgm:spPr/>
      <dgm:t>
        <a:bodyPr/>
        <a:lstStyle/>
        <a:p>
          <a:endParaRPr lang="en-US"/>
        </a:p>
      </dgm:t>
    </dgm:pt>
    <dgm:pt modelId="{E1C10C2D-DD03-7D4D-9EA7-7AB73CD807D4}" type="sibTrans" cxnId="{90D3F89C-1A68-0248-A161-2AF98659C36F}">
      <dgm:prSet/>
      <dgm:spPr/>
      <dgm:t>
        <a:bodyPr/>
        <a:lstStyle/>
        <a:p>
          <a:endParaRPr lang="en-US"/>
        </a:p>
      </dgm:t>
    </dgm:pt>
    <dgm:pt modelId="{6D019504-98C5-2449-9F22-8EE0840F9D3D}">
      <dgm:prSet/>
      <dgm:spPr/>
      <dgm:t>
        <a:bodyPr/>
        <a:lstStyle/>
        <a:p>
          <a:r>
            <a:rPr lang="en-US" dirty="0"/>
            <a:t>Generics</a:t>
          </a:r>
        </a:p>
      </dgm:t>
    </dgm:pt>
    <dgm:pt modelId="{B8113021-4A52-D34A-9F4B-9FC624437914}" type="parTrans" cxnId="{8EBD8951-965C-B644-BB10-A9A396A88AB0}">
      <dgm:prSet/>
      <dgm:spPr/>
      <dgm:t>
        <a:bodyPr/>
        <a:lstStyle/>
        <a:p>
          <a:endParaRPr lang="en-US"/>
        </a:p>
      </dgm:t>
    </dgm:pt>
    <dgm:pt modelId="{3C270D08-8975-5E48-B5ED-2219E1AA4EE6}" type="sibTrans" cxnId="{8EBD8951-965C-B644-BB10-A9A396A88AB0}">
      <dgm:prSet/>
      <dgm:spPr/>
      <dgm:t>
        <a:bodyPr/>
        <a:lstStyle/>
        <a:p>
          <a:endParaRPr lang="en-US"/>
        </a:p>
      </dgm:t>
    </dgm:pt>
    <dgm:pt modelId="{421459FF-B0A8-4E46-9C51-666EC9F62598}">
      <dgm:prSet phldrT="[Text]"/>
      <dgm:spPr/>
      <dgm:t>
        <a:bodyPr/>
        <a:lstStyle/>
        <a:p>
          <a:r>
            <a:rPr lang="en-US"/>
            <a:t>Assembly</a:t>
          </a:r>
          <a:endParaRPr lang="en-US" dirty="0"/>
        </a:p>
      </dgm:t>
    </dgm:pt>
    <dgm:pt modelId="{42DBFF25-10F1-044C-B657-116678B72FC8}" type="parTrans" cxnId="{A8C784EB-12AD-1D4F-8FD7-53F482241CF2}">
      <dgm:prSet/>
      <dgm:spPr/>
      <dgm:t>
        <a:bodyPr/>
        <a:lstStyle/>
        <a:p>
          <a:endParaRPr lang="en-US"/>
        </a:p>
      </dgm:t>
    </dgm:pt>
    <dgm:pt modelId="{1290CD6F-3C70-7347-BCEE-6CC968F6AE0E}" type="sibTrans" cxnId="{A8C784EB-12AD-1D4F-8FD7-53F482241CF2}">
      <dgm:prSet/>
      <dgm:spPr/>
      <dgm:t>
        <a:bodyPr/>
        <a:lstStyle/>
        <a:p>
          <a:endParaRPr lang="en-US"/>
        </a:p>
      </dgm:t>
    </dgm:pt>
    <dgm:pt modelId="{A1759BDC-112C-C144-ACA0-1719DEFB07D3}" type="pres">
      <dgm:prSet presAssocID="{48C6310D-CE74-5847-BB5D-3773B7F8ACB3}" presName="Name0" presStyleCnt="0">
        <dgm:presLayoutVars>
          <dgm:dir/>
          <dgm:resizeHandles val="exact"/>
        </dgm:presLayoutVars>
      </dgm:prSet>
      <dgm:spPr/>
    </dgm:pt>
    <dgm:pt modelId="{61B2383F-F322-A94F-82AE-307E8251B5C3}" type="pres">
      <dgm:prSet presAssocID="{48C6310D-CE74-5847-BB5D-3773B7F8ACB3}" presName="arrow" presStyleLbl="bgShp" presStyleIdx="0" presStyleCnt="1"/>
      <dgm:spPr/>
    </dgm:pt>
    <dgm:pt modelId="{396C8D44-9119-5340-9324-AB8FBB7EB98D}" type="pres">
      <dgm:prSet presAssocID="{48C6310D-CE74-5847-BB5D-3773B7F8ACB3}" presName="points" presStyleCnt="0"/>
      <dgm:spPr/>
    </dgm:pt>
    <dgm:pt modelId="{E9FC3378-DC16-7143-8EA8-65609DDB00B5}" type="pres">
      <dgm:prSet presAssocID="{38F2DFA8-0CB8-E44D-8A1C-4D75E5AA19B3}" presName="compositeA" presStyleCnt="0"/>
      <dgm:spPr/>
    </dgm:pt>
    <dgm:pt modelId="{E401AE0F-55C0-944E-9D4D-2AD3C8875660}" type="pres">
      <dgm:prSet presAssocID="{38F2DFA8-0CB8-E44D-8A1C-4D75E5AA19B3}" presName="textA" presStyleLbl="revTx" presStyleIdx="0" presStyleCnt="8">
        <dgm:presLayoutVars>
          <dgm:bulletEnabled val="1"/>
        </dgm:presLayoutVars>
      </dgm:prSet>
      <dgm:spPr/>
    </dgm:pt>
    <dgm:pt modelId="{CBFA50A1-5E8B-A240-96BE-62051F846112}" type="pres">
      <dgm:prSet presAssocID="{38F2DFA8-0CB8-E44D-8A1C-4D75E5AA19B3}" presName="circleA" presStyleLbl="node1" presStyleIdx="0" presStyleCnt="8"/>
      <dgm:spPr/>
    </dgm:pt>
    <dgm:pt modelId="{6E331BC8-1E70-4E4F-9C0B-C87DF802332A}" type="pres">
      <dgm:prSet presAssocID="{38F2DFA8-0CB8-E44D-8A1C-4D75E5AA19B3}" presName="spaceA" presStyleCnt="0"/>
      <dgm:spPr/>
    </dgm:pt>
    <dgm:pt modelId="{E8D1BF7E-E8C5-D44B-BD26-63ADAC1E0149}" type="pres">
      <dgm:prSet presAssocID="{BF1EAEAF-A7F4-F745-8094-8D4B8C2426C4}" presName="space" presStyleCnt="0"/>
      <dgm:spPr/>
    </dgm:pt>
    <dgm:pt modelId="{0BD46E77-73B9-9542-9CC9-CE4435F89CFA}" type="pres">
      <dgm:prSet presAssocID="{55AD84DE-44D1-DE4B-9567-7CC1B04CA8C0}" presName="compositeB" presStyleCnt="0"/>
      <dgm:spPr/>
    </dgm:pt>
    <dgm:pt modelId="{49A8BC2C-CCB6-EE44-BDFA-7EBADBD94622}" type="pres">
      <dgm:prSet presAssocID="{55AD84DE-44D1-DE4B-9567-7CC1B04CA8C0}" presName="textB" presStyleLbl="revTx" presStyleIdx="1" presStyleCnt="8">
        <dgm:presLayoutVars>
          <dgm:bulletEnabled val="1"/>
        </dgm:presLayoutVars>
      </dgm:prSet>
      <dgm:spPr/>
    </dgm:pt>
    <dgm:pt modelId="{F1EA3232-4635-B04D-85DE-F2B0F653B62E}" type="pres">
      <dgm:prSet presAssocID="{55AD84DE-44D1-DE4B-9567-7CC1B04CA8C0}" presName="circleB" presStyleLbl="node1" presStyleIdx="1" presStyleCnt="8"/>
      <dgm:spPr/>
    </dgm:pt>
    <dgm:pt modelId="{AB73BC3A-D3FB-EB49-A306-DA5ECBCBAFD3}" type="pres">
      <dgm:prSet presAssocID="{55AD84DE-44D1-DE4B-9567-7CC1B04CA8C0}" presName="spaceB" presStyleCnt="0"/>
      <dgm:spPr/>
    </dgm:pt>
    <dgm:pt modelId="{800833CD-8258-9C40-AA95-311013E90488}" type="pres">
      <dgm:prSet presAssocID="{28C4ED17-042F-4D46-AEF3-DFA830EC6365}" presName="space" presStyleCnt="0"/>
      <dgm:spPr/>
    </dgm:pt>
    <dgm:pt modelId="{8A35CF80-86E8-2246-81B6-7CBC1CF3DB59}" type="pres">
      <dgm:prSet presAssocID="{95EB47EA-68FF-434A-8DFF-4D86D35AA1CB}" presName="compositeA" presStyleCnt="0"/>
      <dgm:spPr/>
    </dgm:pt>
    <dgm:pt modelId="{872725F0-E480-9548-B92D-E1981795F575}" type="pres">
      <dgm:prSet presAssocID="{95EB47EA-68FF-434A-8DFF-4D86D35AA1CB}" presName="textA" presStyleLbl="revTx" presStyleIdx="2" presStyleCnt="8">
        <dgm:presLayoutVars>
          <dgm:bulletEnabled val="1"/>
        </dgm:presLayoutVars>
      </dgm:prSet>
      <dgm:spPr/>
    </dgm:pt>
    <dgm:pt modelId="{0047DBA2-B072-8441-A077-9A43803359BB}" type="pres">
      <dgm:prSet presAssocID="{95EB47EA-68FF-434A-8DFF-4D86D35AA1CB}" presName="circleA" presStyleLbl="node1" presStyleIdx="2" presStyleCnt="8"/>
      <dgm:spPr/>
    </dgm:pt>
    <dgm:pt modelId="{AFCFD2A1-204A-E446-863D-571319B5CF36}" type="pres">
      <dgm:prSet presAssocID="{95EB47EA-68FF-434A-8DFF-4D86D35AA1CB}" presName="spaceA" presStyleCnt="0"/>
      <dgm:spPr/>
    </dgm:pt>
    <dgm:pt modelId="{C95967DB-CC94-E947-A362-163BB643D082}" type="pres">
      <dgm:prSet presAssocID="{9D5B7181-4895-FF46-A9F1-CA4633F92DBA}" presName="space" presStyleCnt="0"/>
      <dgm:spPr/>
    </dgm:pt>
    <dgm:pt modelId="{1E6013AC-2428-0246-9149-DC4E403A9B69}" type="pres">
      <dgm:prSet presAssocID="{46AB09BE-9033-084D-AA97-B5CADD2151E1}" presName="compositeB" presStyleCnt="0"/>
      <dgm:spPr/>
    </dgm:pt>
    <dgm:pt modelId="{AA3CE055-0F12-F045-A585-340419F02247}" type="pres">
      <dgm:prSet presAssocID="{46AB09BE-9033-084D-AA97-B5CADD2151E1}" presName="textB" presStyleLbl="revTx" presStyleIdx="3" presStyleCnt="8">
        <dgm:presLayoutVars>
          <dgm:bulletEnabled val="1"/>
        </dgm:presLayoutVars>
      </dgm:prSet>
      <dgm:spPr/>
    </dgm:pt>
    <dgm:pt modelId="{EBCACB20-A760-5347-9746-4DB2AFC66C8F}" type="pres">
      <dgm:prSet presAssocID="{46AB09BE-9033-084D-AA97-B5CADD2151E1}" presName="circleB" presStyleLbl="node1" presStyleIdx="3" presStyleCnt="8"/>
      <dgm:spPr/>
    </dgm:pt>
    <dgm:pt modelId="{94F4212A-4DA8-6043-8685-FF859A8E0BD5}" type="pres">
      <dgm:prSet presAssocID="{46AB09BE-9033-084D-AA97-B5CADD2151E1}" presName="spaceB" presStyleCnt="0"/>
      <dgm:spPr/>
    </dgm:pt>
    <dgm:pt modelId="{D13CDB21-B0EC-134A-8230-E9F94D30E378}" type="pres">
      <dgm:prSet presAssocID="{E1C10C2D-DD03-7D4D-9EA7-7AB73CD807D4}" presName="space" presStyleCnt="0"/>
      <dgm:spPr/>
    </dgm:pt>
    <dgm:pt modelId="{E2351D14-8591-CC4F-B05D-4AB671D282C8}" type="pres">
      <dgm:prSet presAssocID="{6D019504-98C5-2449-9F22-8EE0840F9D3D}" presName="compositeA" presStyleCnt="0"/>
      <dgm:spPr/>
    </dgm:pt>
    <dgm:pt modelId="{ABCD4C99-91AF-D24C-A6E1-DC0CE442EDEE}" type="pres">
      <dgm:prSet presAssocID="{6D019504-98C5-2449-9F22-8EE0840F9D3D}" presName="textA" presStyleLbl="revTx" presStyleIdx="4" presStyleCnt="8">
        <dgm:presLayoutVars>
          <dgm:bulletEnabled val="1"/>
        </dgm:presLayoutVars>
      </dgm:prSet>
      <dgm:spPr/>
    </dgm:pt>
    <dgm:pt modelId="{8BEE75FC-3A90-6C47-8A56-C3203FD1296C}" type="pres">
      <dgm:prSet presAssocID="{6D019504-98C5-2449-9F22-8EE0840F9D3D}" presName="circleA" presStyleLbl="node1" presStyleIdx="4" presStyleCnt="8"/>
      <dgm:spPr/>
    </dgm:pt>
    <dgm:pt modelId="{C0E091EB-AF55-D84C-AD45-DBFC22DD1D85}" type="pres">
      <dgm:prSet presAssocID="{6D019504-98C5-2449-9F22-8EE0840F9D3D}" presName="spaceA" presStyleCnt="0"/>
      <dgm:spPr/>
    </dgm:pt>
    <dgm:pt modelId="{695BB3EC-F3C6-5044-8C6F-151520B277E6}" type="pres">
      <dgm:prSet presAssocID="{3C270D08-8975-5E48-B5ED-2219E1AA4EE6}" presName="space" presStyleCnt="0"/>
      <dgm:spPr/>
    </dgm:pt>
    <dgm:pt modelId="{B72DD371-836C-D548-9ACF-8FF4CD557784}" type="pres">
      <dgm:prSet presAssocID="{BA0641EB-85B2-034E-8484-0278005958D0}" presName="compositeB" presStyleCnt="0"/>
      <dgm:spPr/>
    </dgm:pt>
    <dgm:pt modelId="{8951C3F7-7873-AB4D-9ABD-733E22321EE2}" type="pres">
      <dgm:prSet presAssocID="{BA0641EB-85B2-034E-8484-0278005958D0}" presName="textB" presStyleLbl="revTx" presStyleIdx="5" presStyleCnt="8">
        <dgm:presLayoutVars>
          <dgm:bulletEnabled val="1"/>
        </dgm:presLayoutVars>
      </dgm:prSet>
      <dgm:spPr/>
    </dgm:pt>
    <dgm:pt modelId="{83A70ADC-7777-B142-90F7-50768F18CA57}" type="pres">
      <dgm:prSet presAssocID="{BA0641EB-85B2-034E-8484-0278005958D0}" presName="circleB" presStyleLbl="node1" presStyleIdx="5" presStyleCnt="8"/>
      <dgm:spPr/>
    </dgm:pt>
    <dgm:pt modelId="{7AFA6C54-029D-6E42-A02C-2DE3E058F4B5}" type="pres">
      <dgm:prSet presAssocID="{BA0641EB-85B2-034E-8484-0278005958D0}" presName="spaceB" presStyleCnt="0"/>
      <dgm:spPr/>
    </dgm:pt>
    <dgm:pt modelId="{46A4032B-BAB6-0C4B-9308-E0460C284177}" type="pres">
      <dgm:prSet presAssocID="{9406DA9B-22A6-8246-A328-73C6DB5F3E89}" presName="space" presStyleCnt="0"/>
      <dgm:spPr/>
    </dgm:pt>
    <dgm:pt modelId="{BED096D5-5583-4247-8101-7C5C33905707}" type="pres">
      <dgm:prSet presAssocID="{421459FF-B0A8-4E46-9C51-666EC9F62598}" presName="compositeA" presStyleCnt="0"/>
      <dgm:spPr/>
    </dgm:pt>
    <dgm:pt modelId="{C7BC8733-019D-6849-86AC-262727B12CD2}" type="pres">
      <dgm:prSet presAssocID="{421459FF-B0A8-4E46-9C51-666EC9F62598}" presName="textA" presStyleLbl="revTx" presStyleIdx="6" presStyleCnt="8">
        <dgm:presLayoutVars>
          <dgm:bulletEnabled val="1"/>
        </dgm:presLayoutVars>
      </dgm:prSet>
      <dgm:spPr/>
    </dgm:pt>
    <dgm:pt modelId="{81289C3D-0BE7-6543-92CD-13ECC3D5CA20}" type="pres">
      <dgm:prSet presAssocID="{421459FF-B0A8-4E46-9C51-666EC9F62598}" presName="circleA" presStyleLbl="node1" presStyleIdx="6" presStyleCnt="8"/>
      <dgm:spPr/>
    </dgm:pt>
    <dgm:pt modelId="{3C478179-6EA0-F44B-83F3-E0B4804E8D41}" type="pres">
      <dgm:prSet presAssocID="{421459FF-B0A8-4E46-9C51-666EC9F62598}" presName="spaceA" presStyleCnt="0"/>
      <dgm:spPr/>
    </dgm:pt>
    <dgm:pt modelId="{516192E1-3648-8B4C-8274-DBF6B1D189C5}" type="pres">
      <dgm:prSet presAssocID="{1290CD6F-3C70-7347-BCEE-6CC968F6AE0E}" presName="space" presStyleCnt="0"/>
      <dgm:spPr/>
    </dgm:pt>
    <dgm:pt modelId="{D9BE028B-9759-EE40-BEDB-D19061CF9F88}" type="pres">
      <dgm:prSet presAssocID="{718595AD-9A01-DB4A-BADB-C3B3732BAE61}" presName="compositeB" presStyleCnt="0"/>
      <dgm:spPr/>
    </dgm:pt>
    <dgm:pt modelId="{872B0E9B-A8FE-A94A-B716-493B49C99015}" type="pres">
      <dgm:prSet presAssocID="{718595AD-9A01-DB4A-BADB-C3B3732BAE61}" presName="textB" presStyleLbl="revTx" presStyleIdx="7" presStyleCnt="8">
        <dgm:presLayoutVars>
          <dgm:bulletEnabled val="1"/>
        </dgm:presLayoutVars>
      </dgm:prSet>
      <dgm:spPr/>
    </dgm:pt>
    <dgm:pt modelId="{500C23BA-3A1F-AE42-BFAB-ECC2D19E14E2}" type="pres">
      <dgm:prSet presAssocID="{718595AD-9A01-DB4A-BADB-C3B3732BAE61}" presName="circleB" presStyleLbl="node1" presStyleIdx="7" presStyleCnt="8"/>
      <dgm:spPr/>
    </dgm:pt>
    <dgm:pt modelId="{69B15A61-EADD-E74A-A110-864E38C71FFE}" type="pres">
      <dgm:prSet presAssocID="{718595AD-9A01-DB4A-BADB-C3B3732BAE61}" presName="spaceB" presStyleCnt="0"/>
      <dgm:spPr/>
    </dgm:pt>
  </dgm:ptLst>
  <dgm:cxnLst>
    <dgm:cxn modelId="{2A1BF130-9133-A240-991C-56EAF0E419B7}" type="presOf" srcId="{718595AD-9A01-DB4A-BADB-C3B3732BAE61}" destId="{872B0E9B-A8FE-A94A-B716-493B49C99015}" srcOrd="0" destOrd="0" presId="urn:microsoft.com/office/officeart/2005/8/layout/hProcess11"/>
    <dgm:cxn modelId="{948E3F3D-C54F-2942-BFA5-661EFAC3966B}" type="presOf" srcId="{95EB47EA-68FF-434A-8DFF-4D86D35AA1CB}" destId="{872725F0-E480-9548-B92D-E1981795F575}" srcOrd="0" destOrd="0" presId="urn:microsoft.com/office/officeart/2005/8/layout/hProcess11"/>
    <dgm:cxn modelId="{8EBD8951-965C-B644-BB10-A9A396A88AB0}" srcId="{48C6310D-CE74-5847-BB5D-3773B7F8ACB3}" destId="{6D019504-98C5-2449-9F22-8EE0840F9D3D}" srcOrd="4" destOrd="0" parTransId="{B8113021-4A52-D34A-9F4B-9FC624437914}" sibTransId="{3C270D08-8975-5E48-B5ED-2219E1AA4EE6}"/>
    <dgm:cxn modelId="{4A2C0F55-3E17-2B46-8BC0-298AE4A7D2E1}" srcId="{48C6310D-CE74-5847-BB5D-3773B7F8ACB3}" destId="{95EB47EA-68FF-434A-8DFF-4D86D35AA1CB}" srcOrd="2" destOrd="0" parTransId="{9A6BD710-E9E1-6A40-B296-68579B576BD7}" sibTransId="{9D5B7181-4895-FF46-A9F1-CA4633F92DBA}"/>
    <dgm:cxn modelId="{409EB16E-966F-CE4C-9B97-E544CAFED9F5}" srcId="{48C6310D-CE74-5847-BB5D-3773B7F8ACB3}" destId="{718595AD-9A01-DB4A-BADB-C3B3732BAE61}" srcOrd="7" destOrd="0" parTransId="{23B23C01-780E-1242-8CE6-25484700252D}" sibTransId="{794BC8FF-3962-504B-88BB-CEE4C41E7069}"/>
    <dgm:cxn modelId="{C17F2789-384A-EA4B-8E48-72D50E7FBE2D}" type="presOf" srcId="{48C6310D-CE74-5847-BB5D-3773B7F8ACB3}" destId="{A1759BDC-112C-C144-ACA0-1719DEFB07D3}" srcOrd="0" destOrd="0" presId="urn:microsoft.com/office/officeart/2005/8/layout/hProcess11"/>
    <dgm:cxn modelId="{FBB5548F-B148-594F-BFA5-9EF64A46D226}" srcId="{48C6310D-CE74-5847-BB5D-3773B7F8ACB3}" destId="{BA0641EB-85B2-034E-8484-0278005958D0}" srcOrd="5" destOrd="0" parTransId="{F074F976-268B-BF43-8D87-022BC5A5FFBE}" sibTransId="{9406DA9B-22A6-8246-A328-73C6DB5F3E89}"/>
    <dgm:cxn modelId="{D238D791-F1D4-CD4D-B758-2F78B8145AAC}" srcId="{48C6310D-CE74-5847-BB5D-3773B7F8ACB3}" destId="{38F2DFA8-0CB8-E44D-8A1C-4D75E5AA19B3}" srcOrd="0" destOrd="0" parTransId="{11B8D7B8-C794-184A-A8D7-71829ED18B2B}" sibTransId="{BF1EAEAF-A7F4-F745-8094-8D4B8C2426C4}"/>
    <dgm:cxn modelId="{3D5FD298-63F3-9040-95F2-9F6A61D24448}" type="presOf" srcId="{BA0641EB-85B2-034E-8484-0278005958D0}" destId="{8951C3F7-7873-AB4D-9ABD-733E22321EE2}" srcOrd="0" destOrd="0" presId="urn:microsoft.com/office/officeart/2005/8/layout/hProcess11"/>
    <dgm:cxn modelId="{90D3F89C-1A68-0248-A161-2AF98659C36F}" srcId="{48C6310D-CE74-5847-BB5D-3773B7F8ACB3}" destId="{46AB09BE-9033-084D-AA97-B5CADD2151E1}" srcOrd="3" destOrd="0" parTransId="{7C59CA3C-F777-8C4F-923A-87B72559D7C7}" sibTransId="{E1C10C2D-DD03-7D4D-9EA7-7AB73CD807D4}"/>
    <dgm:cxn modelId="{65694CA0-2E09-2744-8109-09B40FE43880}" type="presOf" srcId="{55AD84DE-44D1-DE4B-9567-7CC1B04CA8C0}" destId="{49A8BC2C-CCB6-EE44-BDFA-7EBADBD94622}" srcOrd="0" destOrd="0" presId="urn:microsoft.com/office/officeart/2005/8/layout/hProcess11"/>
    <dgm:cxn modelId="{522E80BC-C3EB-554E-8772-D783D6DE4034}" type="presOf" srcId="{421459FF-B0A8-4E46-9C51-666EC9F62598}" destId="{C7BC8733-019D-6849-86AC-262727B12CD2}" srcOrd="0" destOrd="0" presId="urn:microsoft.com/office/officeart/2005/8/layout/hProcess11"/>
    <dgm:cxn modelId="{2745CAD6-6CC8-2741-A8DE-215F51EF331C}" type="presOf" srcId="{38F2DFA8-0CB8-E44D-8A1C-4D75E5AA19B3}" destId="{E401AE0F-55C0-944E-9D4D-2AD3C8875660}" srcOrd="0" destOrd="0" presId="urn:microsoft.com/office/officeart/2005/8/layout/hProcess11"/>
    <dgm:cxn modelId="{487E5ED9-1A28-384D-B187-53CDAC82540C}" srcId="{48C6310D-CE74-5847-BB5D-3773B7F8ACB3}" destId="{55AD84DE-44D1-DE4B-9567-7CC1B04CA8C0}" srcOrd="1" destOrd="0" parTransId="{0A20F84B-7484-DE49-ADA1-1440E878AB06}" sibTransId="{28C4ED17-042F-4D46-AEF3-DFA830EC6365}"/>
    <dgm:cxn modelId="{A8C784EB-12AD-1D4F-8FD7-53F482241CF2}" srcId="{48C6310D-CE74-5847-BB5D-3773B7F8ACB3}" destId="{421459FF-B0A8-4E46-9C51-666EC9F62598}" srcOrd="6" destOrd="0" parTransId="{42DBFF25-10F1-044C-B657-116678B72FC8}" sibTransId="{1290CD6F-3C70-7347-BCEE-6CC968F6AE0E}"/>
    <dgm:cxn modelId="{5ACEB9EC-4D7F-6C4E-9E62-819D295D68CD}" type="presOf" srcId="{6D019504-98C5-2449-9F22-8EE0840F9D3D}" destId="{ABCD4C99-91AF-D24C-A6E1-DC0CE442EDEE}" srcOrd="0" destOrd="0" presId="urn:microsoft.com/office/officeart/2005/8/layout/hProcess11"/>
    <dgm:cxn modelId="{4F41BDFF-A6EA-5E4B-A6E6-8425CC467CFD}" type="presOf" srcId="{46AB09BE-9033-084D-AA97-B5CADD2151E1}" destId="{AA3CE055-0F12-F045-A585-340419F02247}" srcOrd="0" destOrd="0" presId="urn:microsoft.com/office/officeart/2005/8/layout/hProcess11"/>
    <dgm:cxn modelId="{71786EC6-D7A3-704B-B8F3-4BC3266AE9A9}" type="presParOf" srcId="{A1759BDC-112C-C144-ACA0-1719DEFB07D3}" destId="{61B2383F-F322-A94F-82AE-307E8251B5C3}" srcOrd="0" destOrd="0" presId="urn:microsoft.com/office/officeart/2005/8/layout/hProcess11"/>
    <dgm:cxn modelId="{75F7402B-8CAB-F74A-834D-961E86FFCE5B}" type="presParOf" srcId="{A1759BDC-112C-C144-ACA0-1719DEFB07D3}" destId="{396C8D44-9119-5340-9324-AB8FBB7EB98D}" srcOrd="1" destOrd="0" presId="urn:microsoft.com/office/officeart/2005/8/layout/hProcess11"/>
    <dgm:cxn modelId="{DE9E03D1-2505-1C4E-A52C-8E685CD322C7}" type="presParOf" srcId="{396C8D44-9119-5340-9324-AB8FBB7EB98D}" destId="{E9FC3378-DC16-7143-8EA8-65609DDB00B5}" srcOrd="0" destOrd="0" presId="urn:microsoft.com/office/officeart/2005/8/layout/hProcess11"/>
    <dgm:cxn modelId="{4A2BDEB1-79F1-B244-9A77-A70B882A8658}" type="presParOf" srcId="{E9FC3378-DC16-7143-8EA8-65609DDB00B5}" destId="{E401AE0F-55C0-944E-9D4D-2AD3C8875660}" srcOrd="0" destOrd="0" presId="urn:microsoft.com/office/officeart/2005/8/layout/hProcess11"/>
    <dgm:cxn modelId="{5196D42F-BF45-044E-8DFC-BE0345CC459B}" type="presParOf" srcId="{E9FC3378-DC16-7143-8EA8-65609DDB00B5}" destId="{CBFA50A1-5E8B-A240-96BE-62051F846112}" srcOrd="1" destOrd="0" presId="urn:microsoft.com/office/officeart/2005/8/layout/hProcess11"/>
    <dgm:cxn modelId="{FC189CF0-8BC0-B64F-ACDD-9369DE6CAF25}" type="presParOf" srcId="{E9FC3378-DC16-7143-8EA8-65609DDB00B5}" destId="{6E331BC8-1E70-4E4F-9C0B-C87DF802332A}" srcOrd="2" destOrd="0" presId="urn:microsoft.com/office/officeart/2005/8/layout/hProcess11"/>
    <dgm:cxn modelId="{026A7850-2067-2D4A-B46A-4B788ABA6F17}" type="presParOf" srcId="{396C8D44-9119-5340-9324-AB8FBB7EB98D}" destId="{E8D1BF7E-E8C5-D44B-BD26-63ADAC1E0149}" srcOrd="1" destOrd="0" presId="urn:microsoft.com/office/officeart/2005/8/layout/hProcess11"/>
    <dgm:cxn modelId="{7392BF2D-0C40-F540-B277-3859374FE06E}" type="presParOf" srcId="{396C8D44-9119-5340-9324-AB8FBB7EB98D}" destId="{0BD46E77-73B9-9542-9CC9-CE4435F89CFA}" srcOrd="2" destOrd="0" presId="urn:microsoft.com/office/officeart/2005/8/layout/hProcess11"/>
    <dgm:cxn modelId="{324FCD86-2B2D-3949-B8A2-86A34104BB68}" type="presParOf" srcId="{0BD46E77-73B9-9542-9CC9-CE4435F89CFA}" destId="{49A8BC2C-CCB6-EE44-BDFA-7EBADBD94622}" srcOrd="0" destOrd="0" presId="urn:microsoft.com/office/officeart/2005/8/layout/hProcess11"/>
    <dgm:cxn modelId="{5CFF0F61-426D-5B47-888E-AB679FE79E15}" type="presParOf" srcId="{0BD46E77-73B9-9542-9CC9-CE4435F89CFA}" destId="{F1EA3232-4635-B04D-85DE-F2B0F653B62E}" srcOrd="1" destOrd="0" presId="urn:microsoft.com/office/officeart/2005/8/layout/hProcess11"/>
    <dgm:cxn modelId="{AC5AFCA0-654D-3F4A-981A-3514FC43F720}" type="presParOf" srcId="{0BD46E77-73B9-9542-9CC9-CE4435F89CFA}" destId="{AB73BC3A-D3FB-EB49-A306-DA5ECBCBAFD3}" srcOrd="2" destOrd="0" presId="urn:microsoft.com/office/officeart/2005/8/layout/hProcess11"/>
    <dgm:cxn modelId="{0392DB9E-FAAE-E041-859E-7FDD0D9BD17C}" type="presParOf" srcId="{396C8D44-9119-5340-9324-AB8FBB7EB98D}" destId="{800833CD-8258-9C40-AA95-311013E90488}" srcOrd="3" destOrd="0" presId="urn:microsoft.com/office/officeart/2005/8/layout/hProcess11"/>
    <dgm:cxn modelId="{BEC2B1C5-938B-BB43-8C65-F720F0EEAC23}" type="presParOf" srcId="{396C8D44-9119-5340-9324-AB8FBB7EB98D}" destId="{8A35CF80-86E8-2246-81B6-7CBC1CF3DB59}" srcOrd="4" destOrd="0" presId="urn:microsoft.com/office/officeart/2005/8/layout/hProcess11"/>
    <dgm:cxn modelId="{286EABBB-FF5A-B740-8655-D33D2800266D}" type="presParOf" srcId="{8A35CF80-86E8-2246-81B6-7CBC1CF3DB59}" destId="{872725F0-E480-9548-B92D-E1981795F575}" srcOrd="0" destOrd="0" presId="urn:microsoft.com/office/officeart/2005/8/layout/hProcess11"/>
    <dgm:cxn modelId="{9094DCD8-8FE1-A047-8D23-9CB6F1D351BC}" type="presParOf" srcId="{8A35CF80-86E8-2246-81B6-7CBC1CF3DB59}" destId="{0047DBA2-B072-8441-A077-9A43803359BB}" srcOrd="1" destOrd="0" presId="urn:microsoft.com/office/officeart/2005/8/layout/hProcess11"/>
    <dgm:cxn modelId="{60E807EA-8DE3-884E-82D3-80BAF38DE2A3}" type="presParOf" srcId="{8A35CF80-86E8-2246-81B6-7CBC1CF3DB59}" destId="{AFCFD2A1-204A-E446-863D-571319B5CF36}" srcOrd="2" destOrd="0" presId="urn:microsoft.com/office/officeart/2005/8/layout/hProcess11"/>
    <dgm:cxn modelId="{195FCF7E-951E-6B4E-828B-0921F1965EA1}" type="presParOf" srcId="{396C8D44-9119-5340-9324-AB8FBB7EB98D}" destId="{C95967DB-CC94-E947-A362-163BB643D082}" srcOrd="5" destOrd="0" presId="urn:microsoft.com/office/officeart/2005/8/layout/hProcess11"/>
    <dgm:cxn modelId="{002E66A6-E67D-7F4C-A2E2-6E117A656BEF}" type="presParOf" srcId="{396C8D44-9119-5340-9324-AB8FBB7EB98D}" destId="{1E6013AC-2428-0246-9149-DC4E403A9B69}" srcOrd="6" destOrd="0" presId="urn:microsoft.com/office/officeart/2005/8/layout/hProcess11"/>
    <dgm:cxn modelId="{794968B2-D171-3243-974F-C3EA56DA41F1}" type="presParOf" srcId="{1E6013AC-2428-0246-9149-DC4E403A9B69}" destId="{AA3CE055-0F12-F045-A585-340419F02247}" srcOrd="0" destOrd="0" presId="urn:microsoft.com/office/officeart/2005/8/layout/hProcess11"/>
    <dgm:cxn modelId="{2F921CB2-A36D-BC4A-8F61-0C26054226D6}" type="presParOf" srcId="{1E6013AC-2428-0246-9149-DC4E403A9B69}" destId="{EBCACB20-A760-5347-9746-4DB2AFC66C8F}" srcOrd="1" destOrd="0" presId="urn:microsoft.com/office/officeart/2005/8/layout/hProcess11"/>
    <dgm:cxn modelId="{D26F8C6D-FD06-DA45-8951-986C3A8397BB}" type="presParOf" srcId="{1E6013AC-2428-0246-9149-DC4E403A9B69}" destId="{94F4212A-4DA8-6043-8685-FF859A8E0BD5}" srcOrd="2" destOrd="0" presId="urn:microsoft.com/office/officeart/2005/8/layout/hProcess11"/>
    <dgm:cxn modelId="{BB4105EB-26AB-3C4A-AC80-00231F9CF90A}" type="presParOf" srcId="{396C8D44-9119-5340-9324-AB8FBB7EB98D}" destId="{D13CDB21-B0EC-134A-8230-E9F94D30E378}" srcOrd="7" destOrd="0" presId="urn:microsoft.com/office/officeart/2005/8/layout/hProcess11"/>
    <dgm:cxn modelId="{D436750C-D0C6-384A-8514-D34F0DD061E2}" type="presParOf" srcId="{396C8D44-9119-5340-9324-AB8FBB7EB98D}" destId="{E2351D14-8591-CC4F-B05D-4AB671D282C8}" srcOrd="8" destOrd="0" presId="urn:microsoft.com/office/officeart/2005/8/layout/hProcess11"/>
    <dgm:cxn modelId="{E24657E8-B0EC-CE48-B853-D2068D2453E4}" type="presParOf" srcId="{E2351D14-8591-CC4F-B05D-4AB671D282C8}" destId="{ABCD4C99-91AF-D24C-A6E1-DC0CE442EDEE}" srcOrd="0" destOrd="0" presId="urn:microsoft.com/office/officeart/2005/8/layout/hProcess11"/>
    <dgm:cxn modelId="{4A4D9709-0DC7-3747-A638-3643FC742D05}" type="presParOf" srcId="{E2351D14-8591-CC4F-B05D-4AB671D282C8}" destId="{8BEE75FC-3A90-6C47-8A56-C3203FD1296C}" srcOrd="1" destOrd="0" presId="urn:microsoft.com/office/officeart/2005/8/layout/hProcess11"/>
    <dgm:cxn modelId="{DB280C1C-3A63-AA48-B230-1621CBC10759}" type="presParOf" srcId="{E2351D14-8591-CC4F-B05D-4AB671D282C8}" destId="{C0E091EB-AF55-D84C-AD45-DBFC22DD1D85}" srcOrd="2" destOrd="0" presId="urn:microsoft.com/office/officeart/2005/8/layout/hProcess11"/>
    <dgm:cxn modelId="{78632292-577B-4442-AED3-2DF9FE0E8E70}" type="presParOf" srcId="{396C8D44-9119-5340-9324-AB8FBB7EB98D}" destId="{695BB3EC-F3C6-5044-8C6F-151520B277E6}" srcOrd="9" destOrd="0" presId="urn:microsoft.com/office/officeart/2005/8/layout/hProcess11"/>
    <dgm:cxn modelId="{4A9BD849-C4E1-F240-BF0E-336B1279EBDD}" type="presParOf" srcId="{396C8D44-9119-5340-9324-AB8FBB7EB98D}" destId="{B72DD371-836C-D548-9ACF-8FF4CD557784}" srcOrd="10" destOrd="0" presId="urn:microsoft.com/office/officeart/2005/8/layout/hProcess11"/>
    <dgm:cxn modelId="{B175ECDE-9F1D-9942-9ADB-422C275A128B}" type="presParOf" srcId="{B72DD371-836C-D548-9ACF-8FF4CD557784}" destId="{8951C3F7-7873-AB4D-9ABD-733E22321EE2}" srcOrd="0" destOrd="0" presId="urn:microsoft.com/office/officeart/2005/8/layout/hProcess11"/>
    <dgm:cxn modelId="{1A85B5D9-781B-F747-A6AA-DF489535303F}" type="presParOf" srcId="{B72DD371-836C-D548-9ACF-8FF4CD557784}" destId="{83A70ADC-7777-B142-90F7-50768F18CA57}" srcOrd="1" destOrd="0" presId="urn:microsoft.com/office/officeart/2005/8/layout/hProcess11"/>
    <dgm:cxn modelId="{FDE04458-7C55-BC4F-80CF-088F1EB28BE3}" type="presParOf" srcId="{B72DD371-836C-D548-9ACF-8FF4CD557784}" destId="{7AFA6C54-029D-6E42-A02C-2DE3E058F4B5}" srcOrd="2" destOrd="0" presId="urn:microsoft.com/office/officeart/2005/8/layout/hProcess11"/>
    <dgm:cxn modelId="{8CDFDCB8-CEF5-5A43-B554-BF038DD7CF29}" type="presParOf" srcId="{396C8D44-9119-5340-9324-AB8FBB7EB98D}" destId="{46A4032B-BAB6-0C4B-9308-E0460C284177}" srcOrd="11" destOrd="0" presId="urn:microsoft.com/office/officeart/2005/8/layout/hProcess11"/>
    <dgm:cxn modelId="{2A3C9C0B-FB41-BA40-BB4B-8E9E68159FB0}" type="presParOf" srcId="{396C8D44-9119-5340-9324-AB8FBB7EB98D}" destId="{BED096D5-5583-4247-8101-7C5C33905707}" srcOrd="12" destOrd="0" presId="urn:microsoft.com/office/officeart/2005/8/layout/hProcess11"/>
    <dgm:cxn modelId="{64A93840-8966-B147-AA2E-EF8A385268EE}" type="presParOf" srcId="{BED096D5-5583-4247-8101-7C5C33905707}" destId="{C7BC8733-019D-6849-86AC-262727B12CD2}" srcOrd="0" destOrd="0" presId="urn:microsoft.com/office/officeart/2005/8/layout/hProcess11"/>
    <dgm:cxn modelId="{31795797-6B84-4649-B792-A38D477A375B}" type="presParOf" srcId="{BED096D5-5583-4247-8101-7C5C33905707}" destId="{81289C3D-0BE7-6543-92CD-13ECC3D5CA20}" srcOrd="1" destOrd="0" presId="urn:microsoft.com/office/officeart/2005/8/layout/hProcess11"/>
    <dgm:cxn modelId="{A59DA332-1143-484A-AAD6-A65616E27E6B}" type="presParOf" srcId="{BED096D5-5583-4247-8101-7C5C33905707}" destId="{3C478179-6EA0-F44B-83F3-E0B4804E8D41}" srcOrd="2" destOrd="0" presId="urn:microsoft.com/office/officeart/2005/8/layout/hProcess11"/>
    <dgm:cxn modelId="{1D2A87BF-C30F-8D45-ACA8-834C19D6DF85}" type="presParOf" srcId="{396C8D44-9119-5340-9324-AB8FBB7EB98D}" destId="{516192E1-3648-8B4C-8274-DBF6B1D189C5}" srcOrd="13" destOrd="0" presId="urn:microsoft.com/office/officeart/2005/8/layout/hProcess11"/>
    <dgm:cxn modelId="{6DE9899B-63A7-FA4D-BCEA-F7D848522A11}" type="presParOf" srcId="{396C8D44-9119-5340-9324-AB8FBB7EB98D}" destId="{D9BE028B-9759-EE40-BEDB-D19061CF9F88}" srcOrd="14" destOrd="0" presId="urn:microsoft.com/office/officeart/2005/8/layout/hProcess11"/>
    <dgm:cxn modelId="{6EBD93D2-B120-EA4A-A74F-5B80A2C46E0E}" type="presParOf" srcId="{D9BE028B-9759-EE40-BEDB-D19061CF9F88}" destId="{872B0E9B-A8FE-A94A-B716-493B49C99015}" srcOrd="0" destOrd="0" presId="urn:microsoft.com/office/officeart/2005/8/layout/hProcess11"/>
    <dgm:cxn modelId="{04ED232A-19EC-6D4A-AD56-D723C210F328}" type="presParOf" srcId="{D9BE028B-9759-EE40-BEDB-D19061CF9F88}" destId="{500C23BA-3A1F-AE42-BFAB-ECC2D19E14E2}" srcOrd="1" destOrd="0" presId="urn:microsoft.com/office/officeart/2005/8/layout/hProcess11"/>
    <dgm:cxn modelId="{11794285-C240-E347-A860-1C4A9AEAB3C1}" type="presParOf" srcId="{D9BE028B-9759-EE40-BEDB-D19061CF9F88}" destId="{69B15A61-EADD-E74A-A110-864E38C71FFE}"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B2383F-F322-A94F-82AE-307E8251B5C3}">
      <dsp:nvSpPr>
        <dsp:cNvPr id="0" name=""/>
        <dsp:cNvSpPr/>
      </dsp:nvSpPr>
      <dsp:spPr>
        <a:xfrm>
          <a:off x="0" y="1554480"/>
          <a:ext cx="11811000" cy="2072640"/>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401AE0F-55C0-944E-9D4D-2AD3C8875660}">
      <dsp:nvSpPr>
        <dsp:cNvPr id="0" name=""/>
        <dsp:cNvSpPr/>
      </dsp:nvSpPr>
      <dsp:spPr>
        <a:xfrm>
          <a:off x="421" y="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dirty="0"/>
            <a:t>Bits and Bytes</a:t>
          </a:r>
        </a:p>
      </dsp:txBody>
      <dsp:txXfrm>
        <a:off x="421" y="0"/>
        <a:ext cx="1272940" cy="2072640"/>
      </dsp:txXfrm>
    </dsp:sp>
    <dsp:sp modelId="{CBFA50A1-5E8B-A240-96BE-62051F846112}">
      <dsp:nvSpPr>
        <dsp:cNvPr id="0" name=""/>
        <dsp:cNvSpPr/>
      </dsp:nvSpPr>
      <dsp:spPr>
        <a:xfrm>
          <a:off x="377812"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9A8BC2C-CCB6-EE44-BDFA-7EBADBD94622}">
      <dsp:nvSpPr>
        <dsp:cNvPr id="0" name=""/>
        <dsp:cNvSpPr/>
      </dsp:nvSpPr>
      <dsp:spPr>
        <a:xfrm>
          <a:off x="1337009" y="310896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dirty="0"/>
            <a:t>C Strings</a:t>
          </a:r>
        </a:p>
      </dsp:txBody>
      <dsp:txXfrm>
        <a:off x="1337009" y="3108960"/>
        <a:ext cx="1272940" cy="2072640"/>
      </dsp:txXfrm>
    </dsp:sp>
    <dsp:sp modelId="{F1EA3232-4635-B04D-85DE-F2B0F653B62E}">
      <dsp:nvSpPr>
        <dsp:cNvPr id="0" name=""/>
        <dsp:cNvSpPr/>
      </dsp:nvSpPr>
      <dsp:spPr>
        <a:xfrm>
          <a:off x="1714400"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72725F0-E480-9548-B92D-E1981795F575}">
      <dsp:nvSpPr>
        <dsp:cNvPr id="0" name=""/>
        <dsp:cNvSpPr/>
      </dsp:nvSpPr>
      <dsp:spPr>
        <a:xfrm>
          <a:off x="2673597" y="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dirty="0"/>
            <a:t>Arrays and Pointers</a:t>
          </a:r>
        </a:p>
      </dsp:txBody>
      <dsp:txXfrm>
        <a:off x="2673597" y="0"/>
        <a:ext cx="1272940" cy="2072640"/>
      </dsp:txXfrm>
    </dsp:sp>
    <dsp:sp modelId="{0047DBA2-B072-8441-A077-9A43803359BB}">
      <dsp:nvSpPr>
        <dsp:cNvPr id="0" name=""/>
        <dsp:cNvSpPr/>
      </dsp:nvSpPr>
      <dsp:spPr>
        <a:xfrm>
          <a:off x="3050988"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3CE055-0F12-F045-A585-340419F02247}">
      <dsp:nvSpPr>
        <dsp:cNvPr id="0" name=""/>
        <dsp:cNvSpPr/>
      </dsp:nvSpPr>
      <dsp:spPr>
        <a:xfrm>
          <a:off x="4010185" y="310896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dirty="0"/>
            <a:t>Stack and Heap</a:t>
          </a:r>
        </a:p>
      </dsp:txBody>
      <dsp:txXfrm>
        <a:off x="4010185" y="3108960"/>
        <a:ext cx="1272940" cy="2072640"/>
      </dsp:txXfrm>
    </dsp:sp>
    <dsp:sp modelId="{EBCACB20-A760-5347-9746-4DB2AFC66C8F}">
      <dsp:nvSpPr>
        <dsp:cNvPr id="0" name=""/>
        <dsp:cNvSpPr/>
      </dsp:nvSpPr>
      <dsp:spPr>
        <a:xfrm>
          <a:off x="4387576"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CD4C99-91AF-D24C-A6E1-DC0CE442EDEE}">
      <dsp:nvSpPr>
        <dsp:cNvPr id="0" name=""/>
        <dsp:cNvSpPr/>
      </dsp:nvSpPr>
      <dsp:spPr>
        <a:xfrm>
          <a:off x="5346773" y="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dirty="0"/>
            <a:t>Generics</a:t>
          </a:r>
        </a:p>
      </dsp:txBody>
      <dsp:txXfrm>
        <a:off x="5346773" y="0"/>
        <a:ext cx="1272940" cy="2072640"/>
      </dsp:txXfrm>
    </dsp:sp>
    <dsp:sp modelId="{8BEE75FC-3A90-6C47-8A56-C3203FD1296C}">
      <dsp:nvSpPr>
        <dsp:cNvPr id="0" name=""/>
        <dsp:cNvSpPr/>
      </dsp:nvSpPr>
      <dsp:spPr>
        <a:xfrm>
          <a:off x="5724163"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51C3F7-7873-AB4D-9ABD-733E22321EE2}">
      <dsp:nvSpPr>
        <dsp:cNvPr id="0" name=""/>
        <dsp:cNvSpPr/>
      </dsp:nvSpPr>
      <dsp:spPr>
        <a:xfrm>
          <a:off x="6683361" y="310896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dirty="0"/>
            <a:t>Floats</a:t>
          </a:r>
        </a:p>
      </dsp:txBody>
      <dsp:txXfrm>
        <a:off x="6683361" y="3108960"/>
        <a:ext cx="1272940" cy="2072640"/>
      </dsp:txXfrm>
    </dsp:sp>
    <dsp:sp modelId="{83A70ADC-7777-B142-90F7-50768F18CA57}">
      <dsp:nvSpPr>
        <dsp:cNvPr id="0" name=""/>
        <dsp:cNvSpPr/>
      </dsp:nvSpPr>
      <dsp:spPr>
        <a:xfrm>
          <a:off x="7060751"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BC8733-019D-6849-86AC-262727B12CD2}">
      <dsp:nvSpPr>
        <dsp:cNvPr id="0" name=""/>
        <dsp:cNvSpPr/>
      </dsp:nvSpPr>
      <dsp:spPr>
        <a:xfrm>
          <a:off x="8019949" y="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a:t>Assembly</a:t>
          </a:r>
          <a:endParaRPr lang="en-US" sz="1900" kern="1200" dirty="0"/>
        </a:p>
      </dsp:txBody>
      <dsp:txXfrm>
        <a:off x="8019949" y="0"/>
        <a:ext cx="1272940" cy="2072640"/>
      </dsp:txXfrm>
    </dsp:sp>
    <dsp:sp modelId="{81289C3D-0BE7-6543-92CD-13ECC3D5CA20}">
      <dsp:nvSpPr>
        <dsp:cNvPr id="0" name=""/>
        <dsp:cNvSpPr/>
      </dsp:nvSpPr>
      <dsp:spPr>
        <a:xfrm>
          <a:off x="8397339"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72B0E9B-A8FE-A94A-B716-493B49C99015}">
      <dsp:nvSpPr>
        <dsp:cNvPr id="0" name=""/>
        <dsp:cNvSpPr/>
      </dsp:nvSpPr>
      <dsp:spPr>
        <a:xfrm>
          <a:off x="9356537" y="310896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a:t>Heap Allocators</a:t>
          </a:r>
          <a:endParaRPr lang="en-US" sz="1900" kern="1200" dirty="0"/>
        </a:p>
      </dsp:txBody>
      <dsp:txXfrm>
        <a:off x="9356537" y="3108960"/>
        <a:ext cx="1272940" cy="2072640"/>
      </dsp:txXfrm>
    </dsp:sp>
    <dsp:sp modelId="{500C23BA-3A1F-AE42-BFAB-ECC2D19E14E2}">
      <dsp:nvSpPr>
        <dsp:cNvPr id="0" name=""/>
        <dsp:cNvSpPr/>
      </dsp:nvSpPr>
      <dsp:spPr>
        <a:xfrm>
          <a:off x="9733927"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B2383F-F322-A94F-82AE-307E8251B5C3}">
      <dsp:nvSpPr>
        <dsp:cNvPr id="0" name=""/>
        <dsp:cNvSpPr/>
      </dsp:nvSpPr>
      <dsp:spPr>
        <a:xfrm>
          <a:off x="0" y="1554480"/>
          <a:ext cx="11811000" cy="2072640"/>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401AE0F-55C0-944E-9D4D-2AD3C8875660}">
      <dsp:nvSpPr>
        <dsp:cNvPr id="0" name=""/>
        <dsp:cNvSpPr/>
      </dsp:nvSpPr>
      <dsp:spPr>
        <a:xfrm>
          <a:off x="421" y="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dirty="0"/>
            <a:t>Bits and Bytes</a:t>
          </a:r>
        </a:p>
      </dsp:txBody>
      <dsp:txXfrm>
        <a:off x="421" y="0"/>
        <a:ext cx="1272940" cy="2072640"/>
      </dsp:txXfrm>
    </dsp:sp>
    <dsp:sp modelId="{CBFA50A1-5E8B-A240-96BE-62051F846112}">
      <dsp:nvSpPr>
        <dsp:cNvPr id="0" name=""/>
        <dsp:cNvSpPr/>
      </dsp:nvSpPr>
      <dsp:spPr>
        <a:xfrm>
          <a:off x="377812"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9A8BC2C-CCB6-EE44-BDFA-7EBADBD94622}">
      <dsp:nvSpPr>
        <dsp:cNvPr id="0" name=""/>
        <dsp:cNvSpPr/>
      </dsp:nvSpPr>
      <dsp:spPr>
        <a:xfrm>
          <a:off x="1337009" y="310896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dirty="0"/>
            <a:t>C Strings</a:t>
          </a:r>
        </a:p>
      </dsp:txBody>
      <dsp:txXfrm>
        <a:off x="1337009" y="3108960"/>
        <a:ext cx="1272940" cy="2072640"/>
      </dsp:txXfrm>
    </dsp:sp>
    <dsp:sp modelId="{F1EA3232-4635-B04D-85DE-F2B0F653B62E}">
      <dsp:nvSpPr>
        <dsp:cNvPr id="0" name=""/>
        <dsp:cNvSpPr/>
      </dsp:nvSpPr>
      <dsp:spPr>
        <a:xfrm>
          <a:off x="1714400"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72725F0-E480-9548-B92D-E1981795F575}">
      <dsp:nvSpPr>
        <dsp:cNvPr id="0" name=""/>
        <dsp:cNvSpPr/>
      </dsp:nvSpPr>
      <dsp:spPr>
        <a:xfrm>
          <a:off x="2673597" y="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dirty="0"/>
            <a:t>Arrays and Pointers</a:t>
          </a:r>
        </a:p>
      </dsp:txBody>
      <dsp:txXfrm>
        <a:off x="2673597" y="0"/>
        <a:ext cx="1272940" cy="2072640"/>
      </dsp:txXfrm>
    </dsp:sp>
    <dsp:sp modelId="{0047DBA2-B072-8441-A077-9A43803359BB}">
      <dsp:nvSpPr>
        <dsp:cNvPr id="0" name=""/>
        <dsp:cNvSpPr/>
      </dsp:nvSpPr>
      <dsp:spPr>
        <a:xfrm>
          <a:off x="3050988"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A3CE055-0F12-F045-A585-340419F02247}">
      <dsp:nvSpPr>
        <dsp:cNvPr id="0" name=""/>
        <dsp:cNvSpPr/>
      </dsp:nvSpPr>
      <dsp:spPr>
        <a:xfrm>
          <a:off x="4010185" y="310896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dirty="0"/>
            <a:t>Stack and Heap</a:t>
          </a:r>
        </a:p>
      </dsp:txBody>
      <dsp:txXfrm>
        <a:off x="4010185" y="3108960"/>
        <a:ext cx="1272940" cy="2072640"/>
      </dsp:txXfrm>
    </dsp:sp>
    <dsp:sp modelId="{EBCACB20-A760-5347-9746-4DB2AFC66C8F}">
      <dsp:nvSpPr>
        <dsp:cNvPr id="0" name=""/>
        <dsp:cNvSpPr/>
      </dsp:nvSpPr>
      <dsp:spPr>
        <a:xfrm>
          <a:off x="4387576"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CD4C99-91AF-D24C-A6E1-DC0CE442EDEE}">
      <dsp:nvSpPr>
        <dsp:cNvPr id="0" name=""/>
        <dsp:cNvSpPr/>
      </dsp:nvSpPr>
      <dsp:spPr>
        <a:xfrm>
          <a:off x="5346773" y="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dirty="0"/>
            <a:t>Generics</a:t>
          </a:r>
        </a:p>
      </dsp:txBody>
      <dsp:txXfrm>
        <a:off x="5346773" y="0"/>
        <a:ext cx="1272940" cy="2072640"/>
      </dsp:txXfrm>
    </dsp:sp>
    <dsp:sp modelId="{8BEE75FC-3A90-6C47-8A56-C3203FD1296C}">
      <dsp:nvSpPr>
        <dsp:cNvPr id="0" name=""/>
        <dsp:cNvSpPr/>
      </dsp:nvSpPr>
      <dsp:spPr>
        <a:xfrm>
          <a:off x="5724163"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951C3F7-7873-AB4D-9ABD-733E22321EE2}">
      <dsp:nvSpPr>
        <dsp:cNvPr id="0" name=""/>
        <dsp:cNvSpPr/>
      </dsp:nvSpPr>
      <dsp:spPr>
        <a:xfrm>
          <a:off x="6683361" y="310896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dirty="0"/>
            <a:t>Floats</a:t>
          </a:r>
        </a:p>
      </dsp:txBody>
      <dsp:txXfrm>
        <a:off x="6683361" y="3108960"/>
        <a:ext cx="1272940" cy="2072640"/>
      </dsp:txXfrm>
    </dsp:sp>
    <dsp:sp modelId="{83A70ADC-7777-B142-90F7-50768F18CA57}">
      <dsp:nvSpPr>
        <dsp:cNvPr id="0" name=""/>
        <dsp:cNvSpPr/>
      </dsp:nvSpPr>
      <dsp:spPr>
        <a:xfrm>
          <a:off x="7060751"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7BC8733-019D-6849-86AC-262727B12CD2}">
      <dsp:nvSpPr>
        <dsp:cNvPr id="0" name=""/>
        <dsp:cNvSpPr/>
      </dsp:nvSpPr>
      <dsp:spPr>
        <a:xfrm>
          <a:off x="8019949" y="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kern="1200"/>
            <a:t>Assembly</a:t>
          </a:r>
          <a:endParaRPr lang="en-US" sz="1900" kern="1200" dirty="0"/>
        </a:p>
      </dsp:txBody>
      <dsp:txXfrm>
        <a:off x="8019949" y="0"/>
        <a:ext cx="1272940" cy="2072640"/>
      </dsp:txXfrm>
    </dsp:sp>
    <dsp:sp modelId="{81289C3D-0BE7-6543-92CD-13ECC3D5CA20}">
      <dsp:nvSpPr>
        <dsp:cNvPr id="0" name=""/>
        <dsp:cNvSpPr/>
      </dsp:nvSpPr>
      <dsp:spPr>
        <a:xfrm>
          <a:off x="8397339"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72B0E9B-A8FE-A94A-B716-493B49C99015}">
      <dsp:nvSpPr>
        <dsp:cNvPr id="0" name=""/>
        <dsp:cNvSpPr/>
      </dsp:nvSpPr>
      <dsp:spPr>
        <a:xfrm>
          <a:off x="9356537" y="3108960"/>
          <a:ext cx="1272940" cy="20726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kern="1200"/>
            <a:t>Heap Allocators</a:t>
          </a:r>
          <a:endParaRPr lang="en-US" sz="1900" kern="1200" dirty="0"/>
        </a:p>
      </dsp:txBody>
      <dsp:txXfrm>
        <a:off x="9356537" y="3108960"/>
        <a:ext cx="1272940" cy="2072640"/>
      </dsp:txXfrm>
    </dsp:sp>
    <dsp:sp modelId="{500C23BA-3A1F-AE42-BFAB-ECC2D19E14E2}">
      <dsp:nvSpPr>
        <dsp:cNvPr id="0" name=""/>
        <dsp:cNvSpPr/>
      </dsp:nvSpPr>
      <dsp:spPr>
        <a:xfrm>
          <a:off x="9733927" y="2331720"/>
          <a:ext cx="518160" cy="518160"/>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1314" name="Rectangle 2"/>
          <p:cNvSpPr>
            <a:spLocks noGrp="1" noChangeArrowheads="1"/>
          </p:cNvSpPr>
          <p:nvPr>
            <p:ph type="hdr" sz="quarter"/>
          </p:nvPr>
        </p:nvSpPr>
        <p:spPr bwMode="auto">
          <a:xfrm>
            <a:off x="0" y="0"/>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6661" tIns="48331" rIns="96661" bIns="48331" numCol="1" anchor="t" anchorCtr="0" compatLnSpc="1">
            <a:prstTxWarp prst="textNoShape">
              <a:avLst/>
            </a:prstTxWarp>
          </a:bodyPr>
          <a:lstStyle>
            <a:lvl1pPr algn="l" defTabSz="966788">
              <a:defRPr sz="1300"/>
            </a:lvl1pPr>
          </a:lstStyle>
          <a:p>
            <a:endParaRPr lang="en-US" altLang="x-none"/>
          </a:p>
        </p:txBody>
      </p:sp>
      <p:sp>
        <p:nvSpPr>
          <p:cNvPr id="141316" name="Rectangle 4"/>
          <p:cNvSpPr>
            <a:spLocks noGrp="1" noChangeArrowheads="1"/>
          </p:cNvSpPr>
          <p:nvPr>
            <p:ph type="ftr" sz="quarter" idx="2"/>
          </p:nvPr>
        </p:nvSpPr>
        <p:spPr bwMode="auto">
          <a:xfrm>
            <a:off x="0" y="9120188"/>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6661" tIns="48331" rIns="96661" bIns="48331" numCol="1" anchor="b" anchorCtr="0" compatLnSpc="1">
            <a:prstTxWarp prst="textNoShape">
              <a:avLst/>
            </a:prstTxWarp>
          </a:bodyPr>
          <a:lstStyle>
            <a:lvl1pPr algn="l" defTabSz="966788">
              <a:defRPr sz="1300"/>
            </a:lvl1pPr>
          </a:lstStyle>
          <a:p>
            <a:endParaRPr lang="en-US" altLang="x-none"/>
          </a:p>
        </p:txBody>
      </p:sp>
      <p:sp>
        <p:nvSpPr>
          <p:cNvPr id="141317" name="Rectangle 5"/>
          <p:cNvSpPr>
            <a:spLocks noGrp="1" noChangeArrowheads="1"/>
          </p:cNvSpPr>
          <p:nvPr>
            <p:ph type="sldNum" sz="quarter" idx="3"/>
          </p:nvPr>
        </p:nvSpPr>
        <p:spPr bwMode="auto">
          <a:xfrm>
            <a:off x="4143375" y="9120188"/>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6661" tIns="48331" rIns="96661" bIns="48331" numCol="1" anchor="b" anchorCtr="0" compatLnSpc="1">
            <a:prstTxWarp prst="textNoShape">
              <a:avLst/>
            </a:prstTxWarp>
          </a:bodyPr>
          <a:lstStyle>
            <a:lvl1pPr defTabSz="966788">
              <a:defRPr sz="1300"/>
            </a:lvl1pPr>
          </a:lstStyle>
          <a:p>
            <a:fld id="{AC6EEC9E-87D7-B849-9C36-242A317D52C0}" type="slidenum">
              <a:rPr lang="en-US" altLang="x-none"/>
              <a:pPr/>
              <a:t>‹#›</a:t>
            </a:fld>
            <a:endParaRPr lang="en-US" altLang="x-none"/>
          </a:p>
        </p:txBody>
      </p:sp>
    </p:spTree>
  </p:cSld>
  <p:clrMap bg1="lt1" tx1="dk1" bg2="lt2" tx2="dk2" accent1="accent1" accent2="accent2" accent3="accent3" accent4="accent4" accent5="accent5" accent6="accent6" hlink="hlink" folHlink="folHlink"/>
</p:handoutMaster>
</file>

<file path=ppt/media/image1.tif>
</file>

<file path=ppt/media/image11.png>
</file>

<file path=ppt/media/image12.png>
</file>

<file path=ppt/media/image13.svg>
</file>

<file path=ppt/media/image14.tiff>
</file>

<file path=ppt/media/image15.png>
</file>

<file path=ppt/media/image16.png>
</file>

<file path=ppt/media/image17.jpg>
</file>

<file path=ppt/media/image2.tiff>
</file>

<file path=ppt/media/image3.png>
</file>

<file path=ppt/media/image4.png>
</file>

<file path=ppt/media/image5.ti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6661" tIns="48331" rIns="96661" bIns="48331" numCol="1" anchor="t" anchorCtr="0" compatLnSpc="1">
            <a:prstTxWarp prst="textNoShape">
              <a:avLst/>
            </a:prstTxWarp>
          </a:bodyPr>
          <a:lstStyle>
            <a:lvl1pPr algn="l" defTabSz="966788">
              <a:defRPr sz="1300"/>
            </a:lvl1pPr>
          </a:lstStyle>
          <a:p>
            <a:endParaRPr lang="en-US" altLang="x-none"/>
          </a:p>
        </p:txBody>
      </p:sp>
      <p:sp>
        <p:nvSpPr>
          <p:cNvPr id="5123" name="Rectangle 3"/>
          <p:cNvSpPr>
            <a:spLocks noGrp="1" noChangeArrowheads="1"/>
          </p:cNvSpPr>
          <p:nvPr>
            <p:ph type="dt" idx="1"/>
          </p:nvPr>
        </p:nvSpPr>
        <p:spPr bwMode="auto">
          <a:xfrm>
            <a:off x="4143375" y="0"/>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6661" tIns="48331" rIns="96661" bIns="48331" numCol="1" anchor="t" anchorCtr="0" compatLnSpc="1">
            <a:prstTxWarp prst="textNoShape">
              <a:avLst/>
            </a:prstTxWarp>
          </a:bodyPr>
          <a:lstStyle>
            <a:lvl1pPr defTabSz="966788">
              <a:defRPr sz="1300"/>
            </a:lvl1pPr>
          </a:lstStyle>
          <a:p>
            <a:endParaRPr lang="en-US" altLang="x-none"/>
          </a:p>
        </p:txBody>
      </p:sp>
      <p:sp>
        <p:nvSpPr>
          <p:cNvPr id="5124" name="Rectangle 4"/>
          <p:cNvSpPr>
            <a:spLocks noGrp="1" noRot="1" noChangeAspect="1" noChangeArrowheads="1" noTextEdit="1"/>
          </p:cNvSpPr>
          <p:nvPr>
            <p:ph type="sldImg" idx="2"/>
          </p:nvPr>
        </p:nvSpPr>
        <p:spPr bwMode="auto">
          <a:xfrm>
            <a:off x="457200" y="720725"/>
            <a:ext cx="6400800" cy="360045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5125" name="Rectangle 5"/>
          <p:cNvSpPr>
            <a:spLocks noGrp="1" noChangeArrowheads="1"/>
          </p:cNvSpPr>
          <p:nvPr>
            <p:ph type="body" sz="quarter" idx="3"/>
          </p:nvPr>
        </p:nvSpPr>
        <p:spPr bwMode="auto">
          <a:xfrm>
            <a:off x="731838" y="4560888"/>
            <a:ext cx="5851525" cy="43195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6661" tIns="48331" rIns="96661" bIns="48331"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5126" name="Rectangle 6"/>
          <p:cNvSpPr>
            <a:spLocks noGrp="1" noChangeArrowheads="1"/>
          </p:cNvSpPr>
          <p:nvPr>
            <p:ph type="ftr" sz="quarter" idx="4"/>
          </p:nvPr>
        </p:nvSpPr>
        <p:spPr bwMode="auto">
          <a:xfrm>
            <a:off x="0" y="9120188"/>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6661" tIns="48331" rIns="96661" bIns="48331" numCol="1" anchor="b" anchorCtr="0" compatLnSpc="1">
            <a:prstTxWarp prst="textNoShape">
              <a:avLst/>
            </a:prstTxWarp>
          </a:bodyPr>
          <a:lstStyle>
            <a:lvl1pPr algn="l" defTabSz="966788">
              <a:defRPr sz="1300"/>
            </a:lvl1pPr>
          </a:lstStyle>
          <a:p>
            <a:endParaRPr lang="en-US" altLang="x-none"/>
          </a:p>
        </p:txBody>
      </p:sp>
      <p:sp>
        <p:nvSpPr>
          <p:cNvPr id="5127" name="Rectangle 7"/>
          <p:cNvSpPr>
            <a:spLocks noGrp="1" noChangeArrowheads="1"/>
          </p:cNvSpPr>
          <p:nvPr>
            <p:ph type="sldNum" sz="quarter" idx="5"/>
          </p:nvPr>
        </p:nvSpPr>
        <p:spPr bwMode="auto">
          <a:xfrm>
            <a:off x="4143375" y="9120188"/>
            <a:ext cx="3170238" cy="479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6661" tIns="48331" rIns="96661" bIns="48331" numCol="1" anchor="b" anchorCtr="0" compatLnSpc="1">
            <a:prstTxWarp prst="textNoShape">
              <a:avLst/>
            </a:prstTxWarp>
          </a:bodyPr>
          <a:lstStyle>
            <a:lvl1pPr defTabSz="966788">
              <a:defRPr sz="1300"/>
            </a:lvl1pPr>
          </a:lstStyle>
          <a:p>
            <a:fld id="{AA742258-FB98-3F4C-92C7-D00F89B753B5}" type="slidenum">
              <a:rPr lang="en-US" altLang="x-none"/>
              <a:pPr/>
              <a:t>‹#›</a:t>
            </a:fld>
            <a:endParaRPr lang="en-US" altLang="x-none"/>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742258-FB98-3F4C-92C7-D00F89B753B5}" type="slidenum">
              <a:rPr lang="en-US" altLang="x-none" smtClean="0"/>
              <a:pPr/>
              <a:t>1</a:t>
            </a:fld>
            <a:endParaRPr lang="en-US" altLang="x-none"/>
          </a:p>
        </p:txBody>
      </p:sp>
    </p:spTree>
    <p:extLst>
      <p:ext uri="{BB962C8B-B14F-4D97-AF65-F5344CB8AC3E}">
        <p14:creationId xmlns:p14="http://schemas.microsoft.com/office/powerpoint/2010/main" val="1860952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Leaks + profiling time + zombies (accessing freed memory)</a:t>
            </a:r>
          </a:p>
        </p:txBody>
      </p:sp>
      <p:sp>
        <p:nvSpPr>
          <p:cNvPr id="4" name="Slide Number Placeholder 3"/>
          <p:cNvSpPr>
            <a:spLocks noGrp="1"/>
          </p:cNvSpPr>
          <p:nvPr>
            <p:ph type="sldNum" sz="quarter" idx="5"/>
          </p:nvPr>
        </p:nvSpPr>
        <p:spPr/>
        <p:txBody>
          <a:bodyPr/>
          <a:lstStyle/>
          <a:p>
            <a:fld id="{AA742258-FB98-3F4C-92C7-D00F89B753B5}" type="slidenum">
              <a:rPr lang="en-US" altLang="x-none" smtClean="0"/>
              <a:pPr/>
              <a:t>34</a:t>
            </a:fld>
            <a:endParaRPr lang="en-US" altLang="x-none"/>
          </a:p>
        </p:txBody>
      </p:sp>
    </p:spTree>
    <p:extLst>
      <p:ext uri="{BB962C8B-B14F-4D97-AF65-F5344CB8AC3E}">
        <p14:creationId xmlns:p14="http://schemas.microsoft.com/office/powerpoint/2010/main" val="29105125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CS107 is a challenging class</a:t>
            </a:r>
          </a:p>
          <a:p>
            <a:r>
              <a:rPr lang="en-US" dirty="0"/>
              <a:t>We strive to help you learn the most per unit time</a:t>
            </a:r>
          </a:p>
          <a:p>
            <a:r>
              <a:rPr lang="en-US" dirty="0"/>
              <a:t>We hope you learned a lot, enjoyed the class, and that we were able to exceed your expectations</a:t>
            </a:r>
          </a:p>
          <a:p>
            <a:r>
              <a:rPr lang="en-US" dirty="0"/>
              <a:t>Visit anytime!</a:t>
            </a:r>
          </a:p>
        </p:txBody>
      </p:sp>
      <p:sp>
        <p:nvSpPr>
          <p:cNvPr id="4" name="Slide Number Placeholder 3"/>
          <p:cNvSpPr>
            <a:spLocks noGrp="1"/>
          </p:cNvSpPr>
          <p:nvPr>
            <p:ph type="sldNum" sz="quarter" idx="5"/>
          </p:nvPr>
        </p:nvSpPr>
        <p:spPr/>
        <p:txBody>
          <a:bodyPr/>
          <a:lstStyle/>
          <a:p>
            <a:fld id="{AA742258-FB98-3F4C-92C7-D00F89B753B5}" type="slidenum">
              <a:rPr lang="en-US" altLang="x-none" smtClean="0"/>
              <a:pPr/>
              <a:t>50</a:t>
            </a:fld>
            <a:endParaRPr lang="en-US" altLang="x-none"/>
          </a:p>
        </p:txBody>
      </p:sp>
    </p:spTree>
    <p:extLst>
      <p:ext uri="{BB962C8B-B14F-4D97-AF65-F5344CB8AC3E}">
        <p14:creationId xmlns:p14="http://schemas.microsoft.com/office/powerpoint/2010/main" val="3362059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AutoShape 3">
            <a:extLst>
              <a:ext uri="{FF2B5EF4-FFF2-40B4-BE49-F238E27FC236}">
                <a16:creationId xmlns:a16="http://schemas.microsoft.com/office/drawing/2014/main" id="{78340356-4F82-7642-8E61-31438DC79571}"/>
              </a:ext>
            </a:extLst>
          </p:cNvPr>
          <p:cNvSpPr>
            <a:spLocks noChangeArrowheads="1"/>
          </p:cNvSpPr>
          <p:nvPr userDrawn="1"/>
        </p:nvSpPr>
        <p:spPr bwMode="auto">
          <a:xfrm>
            <a:off x="0" y="0"/>
            <a:ext cx="12192000" cy="1143000"/>
          </a:xfrm>
          <a:prstGeom prst="roundRect">
            <a:avLst>
              <a:gd name="adj" fmla="val 111"/>
            </a:avLst>
          </a:prstGeom>
          <a:solidFill>
            <a:srgbClr val="8C1515"/>
          </a:solidFill>
          <a:ln w="9398">
            <a:solidFill>
              <a:srgbClr val="000000"/>
            </a:solidFill>
            <a:miter lim="800000"/>
            <a:headEnd/>
            <a:tailEnd/>
          </a:ln>
        </p:spPr>
        <p:txBody>
          <a:bodyPr wrap="none" lIns="91432" tIns="45716" rIns="91432" bIns="45716" anchor="ctr"/>
          <a:lstStyle>
            <a:lvl1pPr algn="l" defTabSz="457200">
              <a:defRPr>
                <a:solidFill>
                  <a:schemeClr val="tx1"/>
                </a:solidFill>
                <a:latin typeface="Arial" charset="0"/>
              </a:defRPr>
            </a:lvl1pPr>
            <a:lvl2pPr marL="742950" indent="-285750" algn="l" defTabSz="457200">
              <a:defRPr>
                <a:solidFill>
                  <a:schemeClr val="tx1"/>
                </a:solidFill>
                <a:latin typeface="Arial" charset="0"/>
              </a:defRPr>
            </a:lvl2pPr>
            <a:lvl3pPr marL="1143000" indent="-228600" algn="l" defTabSz="457200">
              <a:defRPr>
                <a:solidFill>
                  <a:schemeClr val="tx1"/>
                </a:solidFill>
                <a:latin typeface="Arial" charset="0"/>
              </a:defRPr>
            </a:lvl3pPr>
            <a:lvl4pPr marL="1598613" indent="-227013" algn="l" defTabSz="457200">
              <a:defRPr>
                <a:solidFill>
                  <a:schemeClr val="tx1"/>
                </a:solidFill>
                <a:latin typeface="Arial" charset="0"/>
              </a:defRPr>
            </a:lvl4pPr>
            <a:lvl5pPr marL="2057400" indent="-228600" algn="l" defTabSz="4572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nSpc>
                <a:spcPct val="93000"/>
              </a:lnSpc>
              <a:buClr>
                <a:srgbClr val="000000"/>
              </a:buClr>
              <a:buSzPct val="100000"/>
              <a:buFont typeface="Andale Mono" charset="0"/>
              <a:buNone/>
            </a:pPr>
            <a:endParaRPr lang="x-none" altLang="x-none">
              <a:latin typeface="Calibri" charset="0"/>
              <a:ea typeface="Arial" charset="0"/>
              <a:cs typeface="Arial" charset="0"/>
            </a:endParaRPr>
          </a:p>
        </p:txBody>
      </p:sp>
      <p:sp>
        <p:nvSpPr>
          <p:cNvPr id="10" name="Rectangle 3">
            <a:extLst>
              <a:ext uri="{FF2B5EF4-FFF2-40B4-BE49-F238E27FC236}">
                <a16:creationId xmlns:a16="http://schemas.microsoft.com/office/drawing/2014/main" id="{F175B182-7757-2B4B-B49F-0C8D09282976}"/>
              </a:ext>
            </a:extLst>
          </p:cNvPr>
          <p:cNvSpPr>
            <a:spLocks noGrp="1" noChangeArrowheads="1"/>
          </p:cNvSpPr>
          <p:nvPr>
            <p:ph type="ctrTitle"/>
          </p:nvPr>
        </p:nvSpPr>
        <p:spPr>
          <a:xfrm>
            <a:off x="914400" y="1600200"/>
            <a:ext cx="10363200" cy="2057400"/>
          </a:xfrm>
          <a:prstGeom prst="rect">
            <a:avLst/>
          </a:prstGeom>
        </p:spPr>
        <p:txBody>
          <a:bodyPr anchor="ctr"/>
          <a:lstStyle>
            <a:lvl1pPr algn="ctr">
              <a:defRPr b="1">
                <a:solidFill>
                  <a:schemeClr val="tx1"/>
                </a:solidFill>
                <a:latin typeface="Calibri" charset="0"/>
              </a:defRPr>
            </a:lvl1pPr>
          </a:lstStyle>
          <a:p>
            <a:pPr lvl="0"/>
            <a:endParaRPr lang="x-none" altLang="x-none" noProof="0"/>
          </a:p>
        </p:txBody>
      </p:sp>
      <p:sp>
        <p:nvSpPr>
          <p:cNvPr id="11" name="Rectangle 4">
            <a:extLst>
              <a:ext uri="{FF2B5EF4-FFF2-40B4-BE49-F238E27FC236}">
                <a16:creationId xmlns:a16="http://schemas.microsoft.com/office/drawing/2014/main" id="{5481B511-27D1-E445-A6E2-A51E87B26D65}"/>
              </a:ext>
            </a:extLst>
          </p:cNvPr>
          <p:cNvSpPr>
            <a:spLocks noGrp="1" noChangeArrowheads="1"/>
          </p:cNvSpPr>
          <p:nvPr>
            <p:ph type="subTitle" idx="1"/>
          </p:nvPr>
        </p:nvSpPr>
        <p:spPr>
          <a:xfrm>
            <a:off x="2895600" y="4114800"/>
            <a:ext cx="6400800" cy="1524000"/>
          </a:xfrm>
        </p:spPr>
        <p:txBody>
          <a:bodyPr/>
          <a:lstStyle>
            <a:lvl1pPr marL="0" indent="0" algn="ctr">
              <a:buFontTx/>
              <a:buNone/>
              <a:defRPr sz="2400"/>
            </a:lvl1pPr>
          </a:lstStyle>
          <a:p>
            <a:pPr lvl="0"/>
            <a:r>
              <a:rPr lang="en-US" altLang="x-none" noProof="0" dirty="0"/>
              <a:t>Click to edit Master subtitle style</a:t>
            </a:r>
          </a:p>
        </p:txBody>
      </p:sp>
      <p:sp>
        <p:nvSpPr>
          <p:cNvPr id="12" name="Text Box 11">
            <a:extLst>
              <a:ext uri="{FF2B5EF4-FFF2-40B4-BE49-F238E27FC236}">
                <a16:creationId xmlns:a16="http://schemas.microsoft.com/office/drawing/2014/main" id="{2CD5DE72-E8AC-D645-BD88-5BA018B04863}"/>
              </a:ext>
            </a:extLst>
          </p:cNvPr>
          <p:cNvSpPr txBox="1">
            <a:spLocks noChangeArrowheads="1"/>
          </p:cNvSpPr>
          <p:nvPr userDrawn="1"/>
        </p:nvSpPr>
        <p:spPr bwMode="auto">
          <a:xfrm>
            <a:off x="2209800" y="6306297"/>
            <a:ext cx="77724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Bef>
                <a:spcPct val="20000"/>
              </a:spcBef>
            </a:pPr>
            <a:r>
              <a:rPr lang="en-US" altLang="x-none" sz="800" dirty="0">
                <a:latin typeface="Calibri" charset="0"/>
              </a:rPr>
              <a:t>This document is copyright (C) Stanford Computer Science and Nick Troccoli, licensed under Creative Commons Attribution 2.5 License.  All rights reserved.</a:t>
            </a:r>
            <a:br>
              <a:rPr lang="en-US" altLang="x-none" sz="800" dirty="0">
                <a:latin typeface="Calibri" charset="0"/>
              </a:rPr>
            </a:br>
            <a:r>
              <a:rPr lang="en-US" altLang="x-none" sz="800" dirty="0">
                <a:latin typeface="Calibri" charset="0"/>
              </a:rPr>
              <a:t>Based on slides created by Marty Stepp, Cynthia Lee, Chris Gregg, and others.</a:t>
            </a:r>
          </a:p>
        </p:txBody>
      </p:sp>
    </p:spTree>
    <p:extLst>
      <p:ext uri="{BB962C8B-B14F-4D97-AF65-F5344CB8AC3E}">
        <p14:creationId xmlns:p14="http://schemas.microsoft.com/office/powerpoint/2010/main" val="21131041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D44EB059-4C62-3143-8431-5E430186071C}"/>
              </a:ext>
            </a:extLst>
          </p:cNvPr>
          <p:cNvSpPr>
            <a:spLocks noGrp="1"/>
          </p:cNvSpPr>
          <p:nvPr>
            <p:ph type="title"/>
          </p:nvPr>
        </p:nvSpPr>
        <p:spPr>
          <a:xfrm>
            <a:off x="457200" y="0"/>
            <a:ext cx="11277600" cy="1143000"/>
          </a:xfrm>
          <a:prstGeom prst="rect">
            <a:avLst/>
          </a:prstGeom>
        </p:spPr>
        <p:txBody>
          <a:bodyPr anchor="ctr"/>
          <a:lstStyle>
            <a:lvl1pPr algn="ctr">
              <a:defRPr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edit Master title style</a:t>
            </a:r>
          </a:p>
        </p:txBody>
      </p:sp>
      <p:sp>
        <p:nvSpPr>
          <p:cNvPr id="8" name="Vertical Text Placeholder 2">
            <a:extLst>
              <a:ext uri="{FF2B5EF4-FFF2-40B4-BE49-F238E27FC236}">
                <a16:creationId xmlns:a16="http://schemas.microsoft.com/office/drawing/2014/main" id="{59AEACB6-59D2-4E47-BE1E-F7C225C461AA}"/>
              </a:ext>
            </a:extLst>
          </p:cNvPr>
          <p:cNvSpPr>
            <a:spLocks noGrp="1"/>
          </p:cNvSpPr>
          <p:nvPr>
            <p:ph type="body" orient="vert" idx="1"/>
          </p:nvPr>
        </p:nvSpPr>
        <p:spPr>
          <a:xfrm>
            <a:off x="152400" y="1295400"/>
            <a:ext cx="11811000" cy="5181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87325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B736492-65D5-7A4F-80A3-31C72A12AB1B}"/>
              </a:ext>
            </a:extLst>
          </p:cNvPr>
          <p:cNvSpPr>
            <a:spLocks noGrp="1"/>
          </p:cNvSpPr>
          <p:nvPr>
            <p:ph type="title"/>
          </p:nvPr>
        </p:nvSpPr>
        <p:spPr>
          <a:xfrm>
            <a:off x="457200" y="0"/>
            <a:ext cx="11277600" cy="1143000"/>
          </a:xfrm>
          <a:prstGeom prst="rect">
            <a:avLst/>
          </a:prstGeom>
        </p:spPr>
        <p:txBody>
          <a:bodyPr anchor="ctr"/>
          <a:lstStyle>
            <a:lvl1pPr algn="ctr">
              <a:defRPr b="1" i="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edit Master title style</a:t>
            </a:r>
          </a:p>
        </p:txBody>
      </p:sp>
      <p:sp>
        <p:nvSpPr>
          <p:cNvPr id="8" name="Content Placeholder 2">
            <a:extLst>
              <a:ext uri="{FF2B5EF4-FFF2-40B4-BE49-F238E27FC236}">
                <a16:creationId xmlns:a16="http://schemas.microsoft.com/office/drawing/2014/main" id="{B7C47DD1-735B-0D4F-9D32-27E3EDDC71FA}"/>
              </a:ext>
            </a:extLst>
          </p:cNvPr>
          <p:cNvSpPr>
            <a:spLocks noGrp="1"/>
          </p:cNvSpPr>
          <p:nvPr>
            <p:ph idx="1"/>
          </p:nvPr>
        </p:nvSpPr>
        <p:spPr>
          <a:xfrm>
            <a:off x="152400" y="1295400"/>
            <a:ext cx="11811000" cy="5181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67799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CBA9953C-E887-5F4C-9DD0-4F107760DE90}"/>
              </a:ext>
            </a:extLst>
          </p:cNvPr>
          <p:cNvSpPr>
            <a:spLocks noGrp="1"/>
          </p:cNvSpPr>
          <p:nvPr>
            <p:ph type="title"/>
          </p:nvPr>
        </p:nvSpPr>
        <p:spPr>
          <a:xfrm>
            <a:off x="623888" y="1736730"/>
            <a:ext cx="10958512" cy="2852737"/>
          </a:xfrm>
          <a:prstGeom prst="rect">
            <a:avLst/>
          </a:prstGeom>
        </p:spPr>
        <p:txBody>
          <a:bodyPr anchor="ctr"/>
          <a:lstStyle>
            <a:lvl1pPr algn="ctr">
              <a:defRPr sz="6000" b="1">
                <a:latin typeface="Tahoma" panose="020B0604030504040204" pitchFamily="34" charset="0"/>
                <a:ea typeface="Tahoma" panose="020B0604030504040204" pitchFamily="34" charset="0"/>
                <a:cs typeface="Tahoma" panose="020B0604030504040204" pitchFamily="34" charset="0"/>
              </a:defRPr>
            </a:lvl1pPr>
          </a:lstStyle>
          <a:p>
            <a:r>
              <a:rPr lang="en-US" dirty="0"/>
              <a:t>Click to edit Master title style</a:t>
            </a:r>
          </a:p>
        </p:txBody>
      </p:sp>
      <p:sp>
        <p:nvSpPr>
          <p:cNvPr id="8" name="Text Placeholder 2">
            <a:extLst>
              <a:ext uri="{FF2B5EF4-FFF2-40B4-BE49-F238E27FC236}">
                <a16:creationId xmlns:a16="http://schemas.microsoft.com/office/drawing/2014/main" id="{75DDC236-00E5-2A48-8790-05E2F1718C51}"/>
              </a:ext>
            </a:extLst>
          </p:cNvPr>
          <p:cNvSpPr>
            <a:spLocks noGrp="1"/>
          </p:cNvSpPr>
          <p:nvPr>
            <p:ph type="body" idx="1"/>
          </p:nvPr>
        </p:nvSpPr>
        <p:spPr>
          <a:xfrm>
            <a:off x="623888" y="4589467"/>
            <a:ext cx="10958512"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dirty="0"/>
              <a:t>Click to edit Master text styles</a:t>
            </a:r>
          </a:p>
        </p:txBody>
      </p:sp>
    </p:spTree>
    <p:extLst>
      <p:ext uri="{BB962C8B-B14F-4D97-AF65-F5344CB8AC3E}">
        <p14:creationId xmlns:p14="http://schemas.microsoft.com/office/powerpoint/2010/main" val="1215408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FA560C6-A739-2049-B91E-DFEB262D8051}"/>
              </a:ext>
            </a:extLst>
          </p:cNvPr>
          <p:cNvSpPr>
            <a:spLocks noGrp="1"/>
          </p:cNvSpPr>
          <p:nvPr>
            <p:ph type="title"/>
          </p:nvPr>
        </p:nvSpPr>
        <p:spPr>
          <a:xfrm>
            <a:off x="457200" y="0"/>
            <a:ext cx="11277600" cy="1143000"/>
          </a:xfrm>
          <a:prstGeom prst="rect">
            <a:avLst/>
          </a:prstGeom>
        </p:spPr>
        <p:txBody>
          <a:bodyPr anchor="ctr"/>
          <a:lstStyle>
            <a:lvl1pPr algn="ctr">
              <a:defRPr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edit Master title style</a:t>
            </a:r>
          </a:p>
        </p:txBody>
      </p:sp>
      <p:sp>
        <p:nvSpPr>
          <p:cNvPr id="9" name="Content Placeholder 2">
            <a:extLst>
              <a:ext uri="{FF2B5EF4-FFF2-40B4-BE49-F238E27FC236}">
                <a16:creationId xmlns:a16="http://schemas.microsoft.com/office/drawing/2014/main" id="{66053172-13CE-2343-B369-1A8A92D7D9A6}"/>
              </a:ext>
            </a:extLst>
          </p:cNvPr>
          <p:cNvSpPr>
            <a:spLocks noGrp="1"/>
          </p:cNvSpPr>
          <p:nvPr>
            <p:ph sz="half" idx="1"/>
          </p:nvPr>
        </p:nvSpPr>
        <p:spPr>
          <a:xfrm>
            <a:off x="152400" y="1295400"/>
            <a:ext cx="5833872" cy="5181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2D86B485-66BF-7341-A676-CCAF29FCB1DA}"/>
              </a:ext>
            </a:extLst>
          </p:cNvPr>
          <p:cNvSpPr>
            <a:spLocks noGrp="1"/>
          </p:cNvSpPr>
          <p:nvPr>
            <p:ph sz="half" idx="10"/>
          </p:nvPr>
        </p:nvSpPr>
        <p:spPr>
          <a:xfrm>
            <a:off x="6172200" y="1299882"/>
            <a:ext cx="5833872" cy="5181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05391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8FD81F-A890-1E4F-B50C-FA58B0FE31DB}"/>
              </a:ext>
            </a:extLst>
          </p:cNvPr>
          <p:cNvSpPr>
            <a:spLocks noGrp="1"/>
          </p:cNvSpPr>
          <p:nvPr>
            <p:ph type="title"/>
          </p:nvPr>
        </p:nvSpPr>
        <p:spPr>
          <a:xfrm>
            <a:off x="457200" y="0"/>
            <a:ext cx="11277600" cy="1143000"/>
          </a:xfrm>
          <a:prstGeom prst="rect">
            <a:avLst/>
          </a:prstGeom>
        </p:spPr>
        <p:txBody>
          <a:bodyPr anchor="ctr"/>
          <a:lstStyle>
            <a:lvl1pPr algn="ctr">
              <a:defRPr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edit Master title style</a:t>
            </a:r>
          </a:p>
        </p:txBody>
      </p:sp>
      <p:sp>
        <p:nvSpPr>
          <p:cNvPr id="11" name="Content Placeholder 2">
            <a:extLst>
              <a:ext uri="{FF2B5EF4-FFF2-40B4-BE49-F238E27FC236}">
                <a16:creationId xmlns:a16="http://schemas.microsoft.com/office/drawing/2014/main" id="{2EA21BD5-23D0-9A4C-8FB5-C2A851AD2CD3}"/>
              </a:ext>
            </a:extLst>
          </p:cNvPr>
          <p:cNvSpPr>
            <a:spLocks noGrp="1"/>
          </p:cNvSpPr>
          <p:nvPr>
            <p:ph sz="half" idx="1"/>
          </p:nvPr>
        </p:nvSpPr>
        <p:spPr>
          <a:xfrm>
            <a:off x="152400" y="2316956"/>
            <a:ext cx="5833872" cy="41600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a:extLst>
              <a:ext uri="{FF2B5EF4-FFF2-40B4-BE49-F238E27FC236}">
                <a16:creationId xmlns:a16="http://schemas.microsoft.com/office/drawing/2014/main" id="{5FAFCA5F-2182-4F49-BA8A-15432F96A26B}"/>
              </a:ext>
            </a:extLst>
          </p:cNvPr>
          <p:cNvSpPr>
            <a:spLocks noGrp="1"/>
          </p:cNvSpPr>
          <p:nvPr>
            <p:ph sz="half" idx="10"/>
          </p:nvPr>
        </p:nvSpPr>
        <p:spPr>
          <a:xfrm>
            <a:off x="6172200" y="2316956"/>
            <a:ext cx="5833872" cy="416452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2">
            <a:extLst>
              <a:ext uri="{FF2B5EF4-FFF2-40B4-BE49-F238E27FC236}">
                <a16:creationId xmlns:a16="http://schemas.microsoft.com/office/drawing/2014/main" id="{22B291DF-3599-8746-A039-AF3E6FA7DB5C}"/>
              </a:ext>
            </a:extLst>
          </p:cNvPr>
          <p:cNvSpPr>
            <a:spLocks noGrp="1"/>
          </p:cNvSpPr>
          <p:nvPr>
            <p:ph type="body" idx="11"/>
          </p:nvPr>
        </p:nvSpPr>
        <p:spPr>
          <a:xfrm>
            <a:off x="152400" y="1493044"/>
            <a:ext cx="583387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Text Placeholder 2">
            <a:extLst>
              <a:ext uri="{FF2B5EF4-FFF2-40B4-BE49-F238E27FC236}">
                <a16:creationId xmlns:a16="http://schemas.microsoft.com/office/drawing/2014/main" id="{D0D46F08-21FE-D846-93BD-BD73EF536E36}"/>
              </a:ext>
            </a:extLst>
          </p:cNvPr>
          <p:cNvSpPr>
            <a:spLocks noGrp="1"/>
          </p:cNvSpPr>
          <p:nvPr>
            <p:ph type="body" idx="12"/>
          </p:nvPr>
        </p:nvSpPr>
        <p:spPr>
          <a:xfrm>
            <a:off x="6172200" y="1493044"/>
            <a:ext cx="583387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2049982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B15EFE8-1D4D-3341-ABA9-3C476C845AB6}"/>
              </a:ext>
            </a:extLst>
          </p:cNvPr>
          <p:cNvSpPr>
            <a:spLocks noGrp="1"/>
          </p:cNvSpPr>
          <p:nvPr>
            <p:ph type="title"/>
          </p:nvPr>
        </p:nvSpPr>
        <p:spPr>
          <a:xfrm>
            <a:off x="457200" y="0"/>
            <a:ext cx="11277600" cy="1143000"/>
          </a:xfrm>
          <a:prstGeom prst="rect">
            <a:avLst/>
          </a:prstGeom>
        </p:spPr>
        <p:txBody>
          <a:bodyPr anchor="ctr"/>
          <a:lstStyle>
            <a:lvl1pPr algn="ctr">
              <a:defRPr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edit Master title style</a:t>
            </a:r>
          </a:p>
        </p:txBody>
      </p:sp>
    </p:spTree>
    <p:extLst>
      <p:ext uri="{BB962C8B-B14F-4D97-AF65-F5344CB8AC3E}">
        <p14:creationId xmlns:p14="http://schemas.microsoft.com/office/powerpoint/2010/main" val="588032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584784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B5AFA63-4AC5-A544-B0C8-BCA9F9986FF7}"/>
              </a:ext>
            </a:extLst>
          </p:cNvPr>
          <p:cNvSpPr>
            <a:spLocks noGrp="1"/>
          </p:cNvSpPr>
          <p:nvPr>
            <p:ph type="title"/>
          </p:nvPr>
        </p:nvSpPr>
        <p:spPr>
          <a:xfrm>
            <a:off x="457200" y="0"/>
            <a:ext cx="11277600" cy="1143000"/>
          </a:xfrm>
          <a:prstGeom prst="rect">
            <a:avLst/>
          </a:prstGeom>
        </p:spPr>
        <p:txBody>
          <a:bodyPr anchor="ctr"/>
          <a:lstStyle>
            <a:lvl1pPr algn="ctr">
              <a:defRPr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edit Master title style</a:t>
            </a:r>
          </a:p>
        </p:txBody>
      </p:sp>
      <p:sp>
        <p:nvSpPr>
          <p:cNvPr id="9" name="Content Placeholder 2">
            <a:extLst>
              <a:ext uri="{FF2B5EF4-FFF2-40B4-BE49-F238E27FC236}">
                <a16:creationId xmlns:a16="http://schemas.microsoft.com/office/drawing/2014/main" id="{595D5EC6-7C9A-704C-B040-4E8BFC2DC90C}"/>
              </a:ext>
            </a:extLst>
          </p:cNvPr>
          <p:cNvSpPr>
            <a:spLocks noGrp="1"/>
          </p:cNvSpPr>
          <p:nvPr>
            <p:ph idx="1"/>
          </p:nvPr>
        </p:nvSpPr>
        <p:spPr>
          <a:xfrm>
            <a:off x="4343400" y="1524000"/>
            <a:ext cx="76009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a:extLst>
              <a:ext uri="{FF2B5EF4-FFF2-40B4-BE49-F238E27FC236}">
                <a16:creationId xmlns:a16="http://schemas.microsoft.com/office/drawing/2014/main" id="{4F2C3107-306B-114F-B302-3E7C93CBDAAE}"/>
              </a:ext>
            </a:extLst>
          </p:cNvPr>
          <p:cNvSpPr>
            <a:spLocks noGrp="1"/>
          </p:cNvSpPr>
          <p:nvPr>
            <p:ph type="body" sz="half" idx="2"/>
          </p:nvPr>
        </p:nvSpPr>
        <p:spPr>
          <a:xfrm>
            <a:off x="152400" y="1523999"/>
            <a:ext cx="4191000" cy="48736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501040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E60B452-E427-004F-BA7B-F57002120B68}"/>
              </a:ext>
            </a:extLst>
          </p:cNvPr>
          <p:cNvSpPr>
            <a:spLocks noGrp="1"/>
          </p:cNvSpPr>
          <p:nvPr>
            <p:ph type="title"/>
          </p:nvPr>
        </p:nvSpPr>
        <p:spPr>
          <a:xfrm>
            <a:off x="457200" y="0"/>
            <a:ext cx="11277600" cy="1143000"/>
          </a:xfrm>
          <a:prstGeom prst="rect">
            <a:avLst/>
          </a:prstGeom>
        </p:spPr>
        <p:txBody>
          <a:bodyPr anchor="ctr"/>
          <a:lstStyle>
            <a:lvl1pPr algn="ctr">
              <a:defRPr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edit Master title style</a:t>
            </a:r>
          </a:p>
        </p:txBody>
      </p:sp>
      <p:sp>
        <p:nvSpPr>
          <p:cNvPr id="10" name="Text Placeholder 3">
            <a:extLst>
              <a:ext uri="{FF2B5EF4-FFF2-40B4-BE49-F238E27FC236}">
                <a16:creationId xmlns:a16="http://schemas.microsoft.com/office/drawing/2014/main" id="{DCBBB664-6680-4947-9DFB-6AAFC2FF45B1}"/>
              </a:ext>
            </a:extLst>
          </p:cNvPr>
          <p:cNvSpPr>
            <a:spLocks noGrp="1"/>
          </p:cNvSpPr>
          <p:nvPr>
            <p:ph type="body" sz="half" idx="2"/>
          </p:nvPr>
        </p:nvSpPr>
        <p:spPr>
          <a:xfrm>
            <a:off x="228600" y="1523999"/>
            <a:ext cx="4114800" cy="48736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1" name="Picture Placeholder 2">
            <a:extLst>
              <a:ext uri="{FF2B5EF4-FFF2-40B4-BE49-F238E27FC236}">
                <a16:creationId xmlns:a16="http://schemas.microsoft.com/office/drawing/2014/main" id="{70EBC0EC-CB7F-8E41-B709-6B10FCE8C4AA}"/>
              </a:ext>
            </a:extLst>
          </p:cNvPr>
          <p:cNvSpPr>
            <a:spLocks noGrp="1"/>
          </p:cNvSpPr>
          <p:nvPr>
            <p:ph type="pic" idx="1"/>
          </p:nvPr>
        </p:nvSpPr>
        <p:spPr>
          <a:xfrm>
            <a:off x="4343400" y="1523999"/>
            <a:ext cx="76200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Tree>
    <p:extLst>
      <p:ext uri="{BB962C8B-B14F-4D97-AF65-F5344CB8AC3E}">
        <p14:creationId xmlns:p14="http://schemas.microsoft.com/office/powerpoint/2010/main" val="3036752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Slide Number Placeholder 3">
            <a:extLst>
              <a:ext uri="{FF2B5EF4-FFF2-40B4-BE49-F238E27FC236}">
                <a16:creationId xmlns:a16="http://schemas.microsoft.com/office/drawing/2014/main" id="{1BAC2715-7B69-034F-ADD4-FCB4F1C9EE1C}"/>
              </a:ext>
            </a:extLst>
          </p:cNvPr>
          <p:cNvSpPr txBox="1">
            <a:spLocks noGrp="1"/>
          </p:cNvSpPr>
          <p:nvPr userDrawn="1"/>
        </p:nvSpPr>
        <p:spPr>
          <a:xfrm>
            <a:off x="10972800" y="6356355"/>
            <a:ext cx="1016000" cy="365125"/>
          </a:xfrm>
          <a:prstGeom prst="rect">
            <a:avLst/>
          </a:prstGeom>
          <a:noFill/>
        </p:spPr>
        <p:txBody>
          <a:bodyPr lIns="0" tIns="0" rIns="0" bIns="0" anchor="b"/>
          <a:lstStyle/>
          <a:p>
            <a:pPr>
              <a:spcBef>
                <a:spcPts val="500"/>
              </a:spcBef>
            </a:pPr>
            <a:fld id="{6B0F97DD-C0E0-384C-93CD-7A62F824A3DE}" type="slidenum">
              <a:rPr lang="en-US" altLang="x-none" sz="1200">
                <a:solidFill>
                  <a:srgbClr val="424242"/>
                </a:solidFill>
                <a:latin typeface="Verdana" charset="0"/>
              </a:rPr>
              <a:pPr>
                <a:spcBef>
                  <a:spcPts val="500"/>
                </a:spcBef>
              </a:pPr>
              <a:t>‹#›</a:t>
            </a:fld>
            <a:endParaRPr lang="en-US" altLang="x-none"/>
          </a:p>
        </p:txBody>
      </p:sp>
      <p:sp>
        <p:nvSpPr>
          <p:cNvPr id="8" name="AutoShape 3">
            <a:extLst>
              <a:ext uri="{FF2B5EF4-FFF2-40B4-BE49-F238E27FC236}">
                <a16:creationId xmlns:a16="http://schemas.microsoft.com/office/drawing/2014/main" id="{85DF6712-59E7-BE4D-938E-10F7141D2A47}"/>
              </a:ext>
            </a:extLst>
          </p:cNvPr>
          <p:cNvSpPr>
            <a:spLocks noChangeArrowheads="1"/>
          </p:cNvSpPr>
          <p:nvPr userDrawn="1"/>
        </p:nvSpPr>
        <p:spPr bwMode="auto">
          <a:xfrm>
            <a:off x="0" y="0"/>
            <a:ext cx="12192000" cy="1143000"/>
          </a:xfrm>
          <a:prstGeom prst="roundRect">
            <a:avLst>
              <a:gd name="adj" fmla="val 111"/>
            </a:avLst>
          </a:prstGeom>
          <a:solidFill>
            <a:srgbClr val="8C1515"/>
          </a:solidFill>
          <a:ln w="9398">
            <a:solidFill>
              <a:srgbClr val="000000"/>
            </a:solidFill>
            <a:miter lim="800000"/>
            <a:headEnd/>
            <a:tailEnd/>
          </a:ln>
        </p:spPr>
        <p:txBody>
          <a:bodyPr wrap="none" lIns="91432" tIns="45716" rIns="91432" bIns="45716" anchor="ctr"/>
          <a:lstStyle>
            <a:lvl1pPr algn="l" defTabSz="457200">
              <a:defRPr>
                <a:solidFill>
                  <a:schemeClr val="tx1"/>
                </a:solidFill>
                <a:latin typeface="Arial" charset="0"/>
              </a:defRPr>
            </a:lvl1pPr>
            <a:lvl2pPr marL="742950" indent="-285750" algn="l" defTabSz="457200">
              <a:defRPr>
                <a:solidFill>
                  <a:schemeClr val="tx1"/>
                </a:solidFill>
                <a:latin typeface="Arial" charset="0"/>
              </a:defRPr>
            </a:lvl2pPr>
            <a:lvl3pPr marL="1143000" indent="-228600" algn="l" defTabSz="457200">
              <a:defRPr>
                <a:solidFill>
                  <a:schemeClr val="tx1"/>
                </a:solidFill>
                <a:latin typeface="Arial" charset="0"/>
              </a:defRPr>
            </a:lvl3pPr>
            <a:lvl4pPr marL="1598613" indent="-227013" algn="l" defTabSz="457200">
              <a:defRPr>
                <a:solidFill>
                  <a:schemeClr val="tx1"/>
                </a:solidFill>
                <a:latin typeface="Arial" charset="0"/>
              </a:defRPr>
            </a:lvl4pPr>
            <a:lvl5pPr marL="2057400" indent="-228600" algn="l" defTabSz="4572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nSpc>
                <a:spcPct val="93000"/>
              </a:lnSpc>
              <a:buClr>
                <a:srgbClr val="000000"/>
              </a:buClr>
              <a:buSzPct val="100000"/>
              <a:buFont typeface="Andale Mono" charset="0"/>
              <a:buNone/>
            </a:pPr>
            <a:endParaRPr lang="x-none" altLang="x-none">
              <a:latin typeface="Tahoma" charset="0"/>
              <a:ea typeface="Arial" charset="0"/>
              <a:cs typeface="Arial" charset="0"/>
            </a:endParaRPr>
          </a:p>
        </p:txBody>
      </p:sp>
      <p:sp>
        <p:nvSpPr>
          <p:cNvPr id="9" name="Rectangle 3">
            <a:extLst>
              <a:ext uri="{FF2B5EF4-FFF2-40B4-BE49-F238E27FC236}">
                <a16:creationId xmlns:a16="http://schemas.microsoft.com/office/drawing/2014/main" id="{6DCD2242-3A48-6A44-9897-F959BCA692CF}"/>
              </a:ext>
            </a:extLst>
          </p:cNvPr>
          <p:cNvSpPr>
            <a:spLocks noGrp="1" noChangeArrowheads="1"/>
          </p:cNvSpPr>
          <p:nvPr>
            <p:ph type="body" idx="1"/>
          </p:nvPr>
        </p:nvSpPr>
        <p:spPr bwMode="auto">
          <a:xfrm>
            <a:off x="152400" y="1295400"/>
            <a:ext cx="11836400" cy="5181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Tree>
    <p:extLst>
      <p:ext uri="{BB962C8B-B14F-4D97-AF65-F5344CB8AC3E}">
        <p14:creationId xmlns:p14="http://schemas.microsoft.com/office/powerpoint/2010/main" val="190888806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laurentluce.com/posts/python-string-objects-implementation/" TargetMode="External"/><Relationship Id="rId2" Type="http://schemas.openxmlformats.org/officeDocument/2006/relationships/hyperlink" Target="https://www.quora.com/How-does-C++-implement-a-string"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devblogs.nvidia.com/mixed-precision-training-deep-neural-networks/" TargetMode="External"/><Relationship Id="rId2" Type="http://schemas.openxmlformats.org/officeDocument/2006/relationships/hyperlink" Target="https://www.top500.org/news/ibm-takes-aim-at-reduced-precision-for-new-generation-of-ai-chips/" TargetMode="External"/><Relationship Id="rId1" Type="http://schemas.openxmlformats.org/officeDocument/2006/relationships/slideLayout" Target="../slideLayouts/slideLayout2.xml"/><Relationship Id="rId5" Type="http://schemas.openxmlformats.org/officeDocument/2006/relationships/hyperlink" Target="https://www.tensorflow.org/guide/extend/architecture" TargetMode="External"/><Relationship Id="rId4" Type="http://schemas.openxmlformats.org/officeDocument/2006/relationships/hyperlink" Target="https://pytorch.org/blog/a-tour-of-pytorch-internals-1/"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webassembly.org/" TargetMode="External"/><Relationship Id="rId2" Type="http://schemas.openxmlformats.org/officeDocument/2006/relationships/hyperlink" Target="https://medium.freecodecamp.org/understanding-the-core-of-nodejs-the-powerful-chrome-v8-engine-79e7eb8af964" TargetMode="External"/><Relationship Id="rId1" Type="http://schemas.openxmlformats.org/officeDocument/2006/relationships/slideLayout" Target="../slideLayouts/slideLayout2.xml"/><Relationship Id="rId4" Type="http://schemas.openxmlformats.org/officeDocument/2006/relationships/hyperlink" Target="https://s3.amazonaws.com/mozilla-games/ZenGarden/EpicZenGarden.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en.wikipedia.org/wiki/Java_bytecode"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hyperlink" Target="https://objective-see.com/blog/blog_0x24.html"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tiff"/><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image" Target="../media/image1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4E12E-CDB2-DA48-B93C-F340374AA4AA}"/>
              </a:ext>
            </a:extLst>
          </p:cNvPr>
          <p:cNvSpPr>
            <a:spLocks noGrp="1"/>
          </p:cNvSpPr>
          <p:nvPr>
            <p:ph type="ctrTitle"/>
          </p:nvPr>
        </p:nvSpPr>
        <p:spPr/>
        <p:txBody>
          <a:bodyPr/>
          <a:lstStyle/>
          <a:p>
            <a:r>
              <a:rPr lang="en-US" dirty="0"/>
              <a:t>CS107, Lecture 17</a:t>
            </a:r>
            <a:br>
              <a:rPr lang="en-US" dirty="0"/>
            </a:br>
            <a:r>
              <a:rPr lang="en-US" sz="3400" dirty="0"/>
              <a:t>Wrap-Up / What’s Next?</a:t>
            </a:r>
          </a:p>
        </p:txBody>
      </p:sp>
      <p:pic>
        <p:nvPicPr>
          <p:cNvPr id="4" name="Image" descr="Image">
            <a:extLst>
              <a:ext uri="{FF2B5EF4-FFF2-40B4-BE49-F238E27FC236}">
                <a16:creationId xmlns:a16="http://schemas.microsoft.com/office/drawing/2014/main" id="{9059E360-2388-1E41-BE49-9261269A326B}"/>
              </a:ext>
            </a:extLst>
          </p:cNvPr>
          <p:cNvPicPr>
            <a:picLocks noChangeAspect="1"/>
          </p:cNvPicPr>
          <p:nvPr/>
        </p:nvPicPr>
        <p:blipFill>
          <a:blip r:embed="rId3"/>
          <a:stretch>
            <a:fillRect/>
          </a:stretch>
        </p:blipFill>
        <p:spPr>
          <a:xfrm>
            <a:off x="5342861" y="4323186"/>
            <a:ext cx="1506277" cy="1506277"/>
          </a:xfrm>
          <a:prstGeom prst="rect">
            <a:avLst/>
          </a:prstGeom>
          <a:ln w="12700">
            <a:miter lim="400000"/>
          </a:ln>
        </p:spPr>
      </p:pic>
      <p:pic>
        <p:nvPicPr>
          <p:cNvPr id="3" name="Picture 2">
            <a:extLst>
              <a:ext uri="{FF2B5EF4-FFF2-40B4-BE49-F238E27FC236}">
                <a16:creationId xmlns:a16="http://schemas.microsoft.com/office/drawing/2014/main" id="{C36A3AFE-5B36-3D47-84D8-55165ED47CB0}"/>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rot="21114688">
            <a:off x="5103295" y="3758488"/>
            <a:ext cx="1985409" cy="834865"/>
          </a:xfrm>
          <a:prstGeom prst="rect">
            <a:avLst/>
          </a:prstGeom>
        </p:spPr>
      </p:pic>
    </p:spTree>
    <p:extLst>
      <p:ext uri="{BB962C8B-B14F-4D97-AF65-F5344CB8AC3E}">
        <p14:creationId xmlns:p14="http://schemas.microsoft.com/office/powerpoint/2010/main" val="3057823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52A83-6CEF-334D-9F1F-DB8B016B7104}"/>
              </a:ext>
            </a:extLst>
          </p:cNvPr>
          <p:cNvSpPr>
            <a:spLocks noGrp="1"/>
          </p:cNvSpPr>
          <p:nvPr>
            <p:ph type="title"/>
          </p:nvPr>
        </p:nvSpPr>
        <p:spPr/>
        <p:txBody>
          <a:bodyPr/>
          <a:lstStyle/>
          <a:p>
            <a:r>
              <a:rPr lang="en-US" dirty="0"/>
              <a:t>First Day</a:t>
            </a:r>
          </a:p>
        </p:txBody>
      </p:sp>
      <p:sp>
        <p:nvSpPr>
          <p:cNvPr id="3" name="Content Placeholder 2">
            <a:extLst>
              <a:ext uri="{FF2B5EF4-FFF2-40B4-BE49-F238E27FC236}">
                <a16:creationId xmlns:a16="http://schemas.microsoft.com/office/drawing/2014/main" id="{EA1E2FB8-EEC4-6644-B13B-F221D4307365}"/>
              </a:ext>
            </a:extLst>
          </p:cNvPr>
          <p:cNvSpPr>
            <a:spLocks noGrp="1"/>
          </p:cNvSpPr>
          <p:nvPr>
            <p:ph idx="1"/>
          </p:nvPr>
        </p:nvSpPr>
        <p:spPr/>
        <p:txBody>
          <a:bodyPr/>
          <a:lstStyle/>
          <a:p>
            <a:r>
              <a:rPr lang="en-US" dirty="0"/>
              <a:t>The </a:t>
            </a:r>
            <a:r>
              <a:rPr lang="en-US" b="1" dirty="0"/>
              <a:t>command-line</a:t>
            </a:r>
            <a:r>
              <a:rPr lang="en-US" dirty="0"/>
              <a:t> is a text-based interface to navigate a computer, instead of a Graphical User Interface (GUI).</a:t>
            </a:r>
          </a:p>
        </p:txBody>
      </p:sp>
      <p:pic>
        <p:nvPicPr>
          <p:cNvPr id="5" name="Picture 4">
            <a:extLst>
              <a:ext uri="{FF2B5EF4-FFF2-40B4-BE49-F238E27FC236}">
                <a16:creationId xmlns:a16="http://schemas.microsoft.com/office/drawing/2014/main" id="{EE15B869-958D-E94D-81AB-13BC87D420FD}"/>
              </a:ext>
            </a:extLst>
          </p:cNvPr>
          <p:cNvPicPr>
            <a:picLocks noChangeAspect="1"/>
          </p:cNvPicPr>
          <p:nvPr/>
        </p:nvPicPr>
        <p:blipFill>
          <a:blip r:embed="rId2"/>
          <a:stretch>
            <a:fillRect/>
          </a:stretch>
        </p:blipFill>
        <p:spPr>
          <a:xfrm>
            <a:off x="152400" y="2362200"/>
            <a:ext cx="6009510" cy="3733800"/>
          </a:xfrm>
          <a:prstGeom prst="rect">
            <a:avLst/>
          </a:prstGeom>
        </p:spPr>
      </p:pic>
      <p:pic>
        <p:nvPicPr>
          <p:cNvPr id="9" name="Picture 8">
            <a:extLst>
              <a:ext uri="{FF2B5EF4-FFF2-40B4-BE49-F238E27FC236}">
                <a16:creationId xmlns:a16="http://schemas.microsoft.com/office/drawing/2014/main" id="{3BC3D833-7511-B448-A57B-9AB29EBA03C9}"/>
              </a:ext>
            </a:extLst>
          </p:cNvPr>
          <p:cNvPicPr>
            <a:picLocks noChangeAspect="1"/>
          </p:cNvPicPr>
          <p:nvPr/>
        </p:nvPicPr>
        <p:blipFill>
          <a:blip r:embed="rId3"/>
          <a:stretch>
            <a:fillRect/>
          </a:stretch>
        </p:blipFill>
        <p:spPr>
          <a:xfrm>
            <a:off x="6172200" y="2206577"/>
            <a:ext cx="5791200" cy="4045046"/>
          </a:xfrm>
          <a:prstGeom prst="rect">
            <a:avLst/>
          </a:prstGeom>
        </p:spPr>
      </p:pic>
      <p:sp>
        <p:nvSpPr>
          <p:cNvPr id="10" name="TextBox 9">
            <a:extLst>
              <a:ext uri="{FF2B5EF4-FFF2-40B4-BE49-F238E27FC236}">
                <a16:creationId xmlns:a16="http://schemas.microsoft.com/office/drawing/2014/main" id="{8C694469-A301-3841-9D82-12A7ADE12091}"/>
              </a:ext>
            </a:extLst>
          </p:cNvPr>
          <p:cNvSpPr txBox="1"/>
          <p:nvPr/>
        </p:nvSpPr>
        <p:spPr>
          <a:xfrm>
            <a:off x="1819624" y="6088445"/>
            <a:ext cx="2685352" cy="369332"/>
          </a:xfrm>
          <a:prstGeom prst="rect">
            <a:avLst/>
          </a:prstGeom>
          <a:noFill/>
        </p:spPr>
        <p:txBody>
          <a:bodyPr wrap="none" rtlCol="0">
            <a:spAutoFit/>
          </a:bodyPr>
          <a:lstStyle/>
          <a:p>
            <a:pPr algn="ctr"/>
            <a:r>
              <a:rPr lang="en-US" dirty="0"/>
              <a:t>Graphical User Interface</a:t>
            </a:r>
          </a:p>
        </p:txBody>
      </p:sp>
      <p:sp>
        <p:nvSpPr>
          <p:cNvPr id="11" name="TextBox 10">
            <a:extLst>
              <a:ext uri="{FF2B5EF4-FFF2-40B4-BE49-F238E27FC236}">
                <a16:creationId xmlns:a16="http://schemas.microsoft.com/office/drawing/2014/main" id="{52E8C8D5-96ED-1D4E-96D2-C5DDD9AF2FA0}"/>
              </a:ext>
            </a:extLst>
          </p:cNvPr>
          <p:cNvSpPr txBox="1"/>
          <p:nvPr/>
        </p:nvSpPr>
        <p:spPr>
          <a:xfrm>
            <a:off x="7936689" y="6088445"/>
            <a:ext cx="2262222" cy="369332"/>
          </a:xfrm>
          <a:prstGeom prst="rect">
            <a:avLst/>
          </a:prstGeom>
          <a:noFill/>
        </p:spPr>
        <p:txBody>
          <a:bodyPr wrap="none" rtlCol="0">
            <a:spAutoFit/>
          </a:bodyPr>
          <a:lstStyle/>
          <a:p>
            <a:pPr algn="ctr"/>
            <a:r>
              <a:rPr lang="en-US" dirty="0"/>
              <a:t>Text-based interface</a:t>
            </a:r>
          </a:p>
        </p:txBody>
      </p:sp>
    </p:spTree>
    <p:extLst>
      <p:ext uri="{BB962C8B-B14F-4D97-AF65-F5344CB8AC3E}">
        <p14:creationId xmlns:p14="http://schemas.microsoft.com/office/powerpoint/2010/main" val="4528511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484DE-3957-D345-90C9-33DE78B82566}"/>
              </a:ext>
            </a:extLst>
          </p:cNvPr>
          <p:cNvSpPr>
            <a:spLocks noGrp="1"/>
          </p:cNvSpPr>
          <p:nvPr>
            <p:ph type="title"/>
          </p:nvPr>
        </p:nvSpPr>
        <p:spPr/>
        <p:txBody>
          <a:bodyPr/>
          <a:lstStyle/>
          <a:p>
            <a:r>
              <a:rPr lang="en-US" dirty="0"/>
              <a:t>Our CS107 Journey</a:t>
            </a:r>
          </a:p>
        </p:txBody>
      </p:sp>
      <p:graphicFrame>
        <p:nvGraphicFramePr>
          <p:cNvPr id="4" name="Content Placeholder 3">
            <a:extLst>
              <a:ext uri="{FF2B5EF4-FFF2-40B4-BE49-F238E27FC236}">
                <a16:creationId xmlns:a16="http://schemas.microsoft.com/office/drawing/2014/main" id="{F75CBF66-0C40-3F43-A880-83B91859AC4C}"/>
              </a:ext>
            </a:extLst>
          </p:cNvPr>
          <p:cNvGraphicFramePr>
            <a:graphicFrameLocks noGrp="1"/>
          </p:cNvGraphicFramePr>
          <p:nvPr>
            <p:ph idx="1"/>
            <p:extLst>
              <p:ext uri="{D42A27DB-BD31-4B8C-83A1-F6EECF244321}">
                <p14:modId xmlns:p14="http://schemas.microsoft.com/office/powerpoint/2010/main" val="3393293654"/>
              </p:ext>
            </p:extLst>
          </p:nvPr>
        </p:nvGraphicFramePr>
        <p:xfrm>
          <a:off x="152400" y="1295400"/>
          <a:ext cx="11811000" cy="5181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271084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4FF90-CD8B-BA46-A8BE-56110B48DD2E}"/>
              </a:ext>
            </a:extLst>
          </p:cNvPr>
          <p:cNvSpPr>
            <a:spLocks noGrp="1"/>
          </p:cNvSpPr>
          <p:nvPr>
            <p:ph type="title"/>
          </p:nvPr>
        </p:nvSpPr>
        <p:spPr/>
        <p:txBody>
          <a:bodyPr/>
          <a:lstStyle/>
          <a:p>
            <a:r>
              <a:rPr lang="en-US" dirty="0"/>
              <a:t>Bits And Bytes</a:t>
            </a:r>
          </a:p>
        </p:txBody>
      </p:sp>
      <p:sp>
        <p:nvSpPr>
          <p:cNvPr id="3" name="Content Placeholder 2">
            <a:extLst>
              <a:ext uri="{FF2B5EF4-FFF2-40B4-BE49-F238E27FC236}">
                <a16:creationId xmlns:a16="http://schemas.microsoft.com/office/drawing/2014/main" id="{54DE9FFB-BADF-A246-9700-1A8E86FACEC6}"/>
              </a:ext>
            </a:extLst>
          </p:cNvPr>
          <p:cNvSpPr>
            <a:spLocks noGrp="1"/>
          </p:cNvSpPr>
          <p:nvPr>
            <p:ph idx="1"/>
          </p:nvPr>
        </p:nvSpPr>
        <p:spPr/>
        <p:txBody>
          <a:bodyPr/>
          <a:lstStyle/>
          <a:p>
            <a:pPr marL="0" indent="0">
              <a:buNone/>
            </a:pPr>
            <a:r>
              <a:rPr lang="en-US" b="1" dirty="0"/>
              <a:t>Key Question:</a:t>
            </a:r>
            <a:r>
              <a:rPr lang="en-US" dirty="0"/>
              <a:t> </a:t>
            </a:r>
            <a:r>
              <a:rPr lang="en-US" i="1" dirty="0"/>
              <a:t>How can a computer represent integer numbers?</a:t>
            </a:r>
          </a:p>
          <a:p>
            <a:pPr marL="0" indent="0">
              <a:buNone/>
            </a:pPr>
            <a:endParaRPr lang="en-US" b="1" dirty="0"/>
          </a:p>
        </p:txBody>
      </p:sp>
      <p:pic>
        <p:nvPicPr>
          <p:cNvPr id="4" name="Image" descr="Image">
            <a:extLst>
              <a:ext uri="{FF2B5EF4-FFF2-40B4-BE49-F238E27FC236}">
                <a16:creationId xmlns:a16="http://schemas.microsoft.com/office/drawing/2014/main" id="{6CE5A2A4-D71C-F145-87E5-53AEB0046B3F}"/>
              </a:ext>
            </a:extLst>
          </p:cNvPr>
          <p:cNvPicPr>
            <a:picLocks noChangeAspect="1"/>
          </p:cNvPicPr>
          <p:nvPr/>
        </p:nvPicPr>
        <p:blipFill>
          <a:blip r:embed="rId2"/>
          <a:stretch>
            <a:fillRect/>
          </a:stretch>
        </p:blipFill>
        <p:spPr>
          <a:xfrm>
            <a:off x="3787419" y="2049819"/>
            <a:ext cx="4617162" cy="4655781"/>
          </a:xfrm>
          <a:prstGeom prst="rect">
            <a:avLst/>
          </a:prstGeom>
          <a:ln w="12700">
            <a:miter lim="400000"/>
          </a:ln>
        </p:spPr>
      </p:pic>
    </p:spTree>
    <p:extLst>
      <p:ext uri="{BB962C8B-B14F-4D97-AF65-F5344CB8AC3E}">
        <p14:creationId xmlns:p14="http://schemas.microsoft.com/office/powerpoint/2010/main" val="9322909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C2389-7A00-B148-B551-69B15C8409EF}"/>
              </a:ext>
            </a:extLst>
          </p:cNvPr>
          <p:cNvSpPr>
            <a:spLocks noGrp="1"/>
          </p:cNvSpPr>
          <p:nvPr>
            <p:ph type="title"/>
          </p:nvPr>
        </p:nvSpPr>
        <p:spPr/>
        <p:txBody>
          <a:bodyPr/>
          <a:lstStyle/>
          <a:p>
            <a:r>
              <a:rPr lang="en-US" dirty="0"/>
              <a:t>Bits And Bytes</a:t>
            </a:r>
          </a:p>
        </p:txBody>
      </p:sp>
      <p:sp>
        <p:nvSpPr>
          <p:cNvPr id="3" name="Content Placeholder 2">
            <a:extLst>
              <a:ext uri="{FF2B5EF4-FFF2-40B4-BE49-F238E27FC236}">
                <a16:creationId xmlns:a16="http://schemas.microsoft.com/office/drawing/2014/main" id="{E757BEB5-2D82-5F4F-B372-C9E6CAB683E9}"/>
              </a:ext>
            </a:extLst>
          </p:cNvPr>
          <p:cNvSpPr>
            <a:spLocks noGrp="1"/>
          </p:cNvSpPr>
          <p:nvPr>
            <p:ph idx="1"/>
          </p:nvPr>
        </p:nvSpPr>
        <p:spPr/>
        <p:txBody>
          <a:bodyPr/>
          <a:lstStyle/>
          <a:p>
            <a:pPr marL="0" indent="0">
              <a:buNone/>
            </a:pPr>
            <a:r>
              <a:rPr lang="en-US" dirty="0"/>
              <a:t>Why does this matter?  </a:t>
            </a:r>
          </a:p>
          <a:p>
            <a:r>
              <a:rPr lang="en-US" dirty="0"/>
              <a:t>Limitations of representation and arithmetic impact programs!  </a:t>
            </a:r>
          </a:p>
          <a:p>
            <a:r>
              <a:rPr lang="en-US" dirty="0"/>
              <a:t>We can also efficiently manipulate data using bits.</a:t>
            </a:r>
          </a:p>
        </p:txBody>
      </p:sp>
      <p:pic>
        <p:nvPicPr>
          <p:cNvPr id="4" name="Content Placeholder 3">
            <a:extLst>
              <a:ext uri="{FF2B5EF4-FFF2-40B4-BE49-F238E27FC236}">
                <a16:creationId xmlns:a16="http://schemas.microsoft.com/office/drawing/2014/main" id="{32481773-CD50-1E41-9760-670E34F39A5B}"/>
              </a:ext>
            </a:extLst>
          </p:cNvPr>
          <p:cNvPicPr>
            <a:picLocks noChangeAspect="1"/>
          </p:cNvPicPr>
          <p:nvPr/>
        </p:nvPicPr>
        <p:blipFill>
          <a:blip r:embed="rId3"/>
          <a:stretch>
            <a:fillRect/>
          </a:stretch>
        </p:blipFill>
        <p:spPr bwMode="auto">
          <a:xfrm>
            <a:off x="6722590" y="3218807"/>
            <a:ext cx="5012210" cy="31365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pic>
      <p:pic>
        <p:nvPicPr>
          <p:cNvPr id="6" name="Picture 2" descr="http://www.exploringbinary.com/wp-content/uploads/Gangnam.NegCount.png">
            <a:extLst>
              <a:ext uri="{FF2B5EF4-FFF2-40B4-BE49-F238E27FC236}">
                <a16:creationId xmlns:a16="http://schemas.microsoft.com/office/drawing/2014/main" id="{3D228CB8-023E-2F45-A603-6ABB532033A6}"/>
              </a:ext>
            </a:extLst>
          </p:cNvPr>
          <p:cNvPicPr>
            <a:picLocks noChangeAspect="1" noChangeArrowheads="1"/>
          </p:cNvPicPr>
          <p:nvPr>
            <p:custDataLst>
              <p:tags r:id="rId1"/>
            </p:custDataLst>
          </p:nvPr>
        </p:nvPicPr>
        <p:blipFill>
          <a:blip r:embed="rId4">
            <a:extLst>
              <a:ext uri="{28A0092B-C50C-407E-A947-70E740481C1C}">
                <a14:useLocalDpi xmlns:a14="http://schemas.microsoft.com/office/drawing/2010/main" val="0"/>
              </a:ext>
            </a:extLst>
          </a:blip>
          <a:srcRect/>
          <a:stretch>
            <a:fillRect/>
          </a:stretch>
        </p:blipFill>
        <p:spPr bwMode="auto">
          <a:xfrm>
            <a:off x="152400" y="4267200"/>
            <a:ext cx="6405981" cy="118629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91730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98E9CF-F63E-1A4C-A7A4-F39E9C6F082F}"/>
              </a:ext>
            </a:extLst>
          </p:cNvPr>
          <p:cNvSpPr>
            <a:spLocks noGrp="1"/>
          </p:cNvSpPr>
          <p:nvPr>
            <p:ph type="title"/>
          </p:nvPr>
        </p:nvSpPr>
        <p:spPr/>
        <p:txBody>
          <a:bodyPr/>
          <a:lstStyle/>
          <a:p>
            <a:r>
              <a:rPr lang="en-US" dirty="0"/>
              <a:t>C Strings</a:t>
            </a:r>
          </a:p>
        </p:txBody>
      </p:sp>
      <p:sp>
        <p:nvSpPr>
          <p:cNvPr id="3" name="Content Placeholder 2">
            <a:extLst>
              <a:ext uri="{FF2B5EF4-FFF2-40B4-BE49-F238E27FC236}">
                <a16:creationId xmlns:a16="http://schemas.microsoft.com/office/drawing/2014/main" id="{67B93D76-0004-9E4C-BF97-AE4D96B3188D}"/>
              </a:ext>
            </a:extLst>
          </p:cNvPr>
          <p:cNvSpPr>
            <a:spLocks noGrp="1"/>
          </p:cNvSpPr>
          <p:nvPr>
            <p:ph idx="1"/>
          </p:nvPr>
        </p:nvSpPr>
        <p:spPr>
          <a:xfrm>
            <a:off x="152400" y="1295400"/>
            <a:ext cx="11811000" cy="5181600"/>
          </a:xfrm>
        </p:spPr>
        <p:txBody>
          <a:bodyPr/>
          <a:lstStyle/>
          <a:p>
            <a:pPr marL="0" indent="0">
              <a:buNone/>
            </a:pPr>
            <a:r>
              <a:rPr lang="en-US" b="1" dirty="0"/>
              <a:t>Key Question:</a:t>
            </a:r>
            <a:r>
              <a:rPr lang="en-US" dirty="0"/>
              <a:t> </a:t>
            </a:r>
            <a:r>
              <a:rPr lang="en-US" i="1" dirty="0"/>
              <a:t>How can a computer represent and manipulate more complex data like text?</a:t>
            </a:r>
          </a:p>
          <a:p>
            <a:r>
              <a:rPr lang="en-US" dirty="0"/>
              <a:t>Strings in C are arrays of characters ending with a null terminator!</a:t>
            </a:r>
          </a:p>
          <a:p>
            <a:r>
              <a:rPr lang="en-US" dirty="0"/>
              <a:t>We can manipulate them using pointers and C library functions (many of which you could probably implement).</a:t>
            </a:r>
          </a:p>
        </p:txBody>
      </p:sp>
      <p:graphicFrame>
        <p:nvGraphicFramePr>
          <p:cNvPr id="6" name="Group 63">
            <a:extLst>
              <a:ext uri="{FF2B5EF4-FFF2-40B4-BE49-F238E27FC236}">
                <a16:creationId xmlns:a16="http://schemas.microsoft.com/office/drawing/2014/main" id="{2F2EE09E-F4E0-7E4B-A60B-E212B750D591}"/>
              </a:ext>
            </a:extLst>
          </p:cNvPr>
          <p:cNvGraphicFramePr>
            <a:graphicFrameLocks noGrp="1"/>
          </p:cNvGraphicFramePr>
          <p:nvPr>
            <p:extLst>
              <p:ext uri="{D42A27DB-BD31-4B8C-83A1-F6EECF244321}">
                <p14:modId xmlns:p14="http://schemas.microsoft.com/office/powerpoint/2010/main" val="3318278584"/>
              </p:ext>
            </p:extLst>
          </p:nvPr>
        </p:nvGraphicFramePr>
        <p:xfrm>
          <a:off x="419100" y="4114800"/>
          <a:ext cx="11277600" cy="830263"/>
        </p:xfrm>
        <a:graphic>
          <a:graphicData uri="http://schemas.openxmlformats.org/drawingml/2006/table">
            <a:tbl>
              <a:tblPr/>
              <a:tblGrid>
                <a:gridCol w="751840">
                  <a:extLst>
                    <a:ext uri="{9D8B030D-6E8A-4147-A177-3AD203B41FA5}">
                      <a16:colId xmlns:a16="http://schemas.microsoft.com/office/drawing/2014/main" val="20000"/>
                    </a:ext>
                  </a:extLst>
                </a:gridCol>
                <a:gridCol w="751840">
                  <a:extLst>
                    <a:ext uri="{9D8B030D-6E8A-4147-A177-3AD203B41FA5}">
                      <a16:colId xmlns:a16="http://schemas.microsoft.com/office/drawing/2014/main" val="20001"/>
                    </a:ext>
                  </a:extLst>
                </a:gridCol>
                <a:gridCol w="751840">
                  <a:extLst>
                    <a:ext uri="{9D8B030D-6E8A-4147-A177-3AD203B41FA5}">
                      <a16:colId xmlns:a16="http://schemas.microsoft.com/office/drawing/2014/main" val="20002"/>
                    </a:ext>
                  </a:extLst>
                </a:gridCol>
                <a:gridCol w="751840">
                  <a:extLst>
                    <a:ext uri="{9D8B030D-6E8A-4147-A177-3AD203B41FA5}">
                      <a16:colId xmlns:a16="http://schemas.microsoft.com/office/drawing/2014/main" val="20003"/>
                    </a:ext>
                  </a:extLst>
                </a:gridCol>
                <a:gridCol w="751840">
                  <a:extLst>
                    <a:ext uri="{9D8B030D-6E8A-4147-A177-3AD203B41FA5}">
                      <a16:colId xmlns:a16="http://schemas.microsoft.com/office/drawing/2014/main" val="20004"/>
                    </a:ext>
                  </a:extLst>
                </a:gridCol>
                <a:gridCol w="751840">
                  <a:extLst>
                    <a:ext uri="{9D8B030D-6E8A-4147-A177-3AD203B41FA5}">
                      <a16:colId xmlns:a16="http://schemas.microsoft.com/office/drawing/2014/main" val="20005"/>
                    </a:ext>
                  </a:extLst>
                </a:gridCol>
                <a:gridCol w="751840">
                  <a:extLst>
                    <a:ext uri="{9D8B030D-6E8A-4147-A177-3AD203B41FA5}">
                      <a16:colId xmlns:a16="http://schemas.microsoft.com/office/drawing/2014/main" val="20006"/>
                    </a:ext>
                  </a:extLst>
                </a:gridCol>
                <a:gridCol w="751840">
                  <a:extLst>
                    <a:ext uri="{9D8B030D-6E8A-4147-A177-3AD203B41FA5}">
                      <a16:colId xmlns:a16="http://schemas.microsoft.com/office/drawing/2014/main" val="20007"/>
                    </a:ext>
                  </a:extLst>
                </a:gridCol>
                <a:gridCol w="751840">
                  <a:extLst>
                    <a:ext uri="{9D8B030D-6E8A-4147-A177-3AD203B41FA5}">
                      <a16:colId xmlns:a16="http://schemas.microsoft.com/office/drawing/2014/main" val="20008"/>
                    </a:ext>
                  </a:extLst>
                </a:gridCol>
                <a:gridCol w="751840">
                  <a:extLst>
                    <a:ext uri="{9D8B030D-6E8A-4147-A177-3AD203B41FA5}">
                      <a16:colId xmlns:a16="http://schemas.microsoft.com/office/drawing/2014/main" val="20009"/>
                    </a:ext>
                  </a:extLst>
                </a:gridCol>
                <a:gridCol w="751840">
                  <a:extLst>
                    <a:ext uri="{9D8B030D-6E8A-4147-A177-3AD203B41FA5}">
                      <a16:colId xmlns:a16="http://schemas.microsoft.com/office/drawing/2014/main" val="20010"/>
                    </a:ext>
                  </a:extLst>
                </a:gridCol>
                <a:gridCol w="751840">
                  <a:extLst>
                    <a:ext uri="{9D8B030D-6E8A-4147-A177-3AD203B41FA5}">
                      <a16:colId xmlns:a16="http://schemas.microsoft.com/office/drawing/2014/main" val="20011"/>
                    </a:ext>
                  </a:extLst>
                </a:gridCol>
                <a:gridCol w="751840">
                  <a:extLst>
                    <a:ext uri="{9D8B030D-6E8A-4147-A177-3AD203B41FA5}">
                      <a16:colId xmlns:a16="http://schemas.microsoft.com/office/drawing/2014/main" val="735071310"/>
                    </a:ext>
                  </a:extLst>
                </a:gridCol>
                <a:gridCol w="751840">
                  <a:extLst>
                    <a:ext uri="{9D8B030D-6E8A-4147-A177-3AD203B41FA5}">
                      <a16:colId xmlns:a16="http://schemas.microsoft.com/office/drawing/2014/main" val="3567322394"/>
                    </a:ext>
                  </a:extLst>
                </a:gridCol>
                <a:gridCol w="751840">
                  <a:extLst>
                    <a:ext uri="{9D8B030D-6E8A-4147-A177-3AD203B41FA5}">
                      <a16:colId xmlns:a16="http://schemas.microsoft.com/office/drawing/2014/main" val="3669248765"/>
                    </a:ext>
                  </a:extLst>
                </a:gridCol>
              </a:tblGrid>
              <a:tr h="411163">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dirty="0">
                          <a:ln>
                            <a:noFill/>
                          </a:ln>
                          <a:solidFill>
                            <a:schemeClr val="tx1"/>
                          </a:solidFill>
                          <a:effectLst/>
                          <a:latin typeface="Calibri" charset="0"/>
                          <a:ea typeface="Times New Roman" charset="0"/>
                          <a:cs typeface="Times New Roman" charset="0"/>
                        </a:rPr>
                        <a:t>index</a:t>
                      </a:r>
                    </a:p>
                  </a:txBody>
                  <a:tcPr horzOverflow="overflow">
                    <a:lnL cap="flat">
                      <a:noFill/>
                    </a:lnL>
                    <a:lnR>
                      <a:noFill/>
                    </a:lnR>
                    <a:lnT cap="flat">
                      <a:noFill/>
                    </a:lnT>
                    <a:lnB>
                      <a:noFill/>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dirty="0">
                          <a:ln>
                            <a:noFill/>
                          </a:ln>
                          <a:solidFill>
                            <a:schemeClr val="bg1">
                              <a:lumMod val="65000"/>
                            </a:schemeClr>
                          </a:solidFill>
                          <a:effectLst/>
                          <a:latin typeface="Calibri" charset="0"/>
                          <a:ea typeface="Times New Roman" charset="0"/>
                          <a:cs typeface="Times New Roman" charset="0"/>
                        </a:rPr>
                        <a:t>0</a:t>
                      </a:r>
                    </a:p>
                  </a:txBody>
                  <a:tcPr horzOverflow="overflow">
                    <a:lnL>
                      <a:noFill/>
                    </a:lnL>
                    <a:lnR>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dirty="0">
                          <a:ln>
                            <a:noFill/>
                          </a:ln>
                          <a:solidFill>
                            <a:schemeClr val="bg1">
                              <a:lumMod val="65000"/>
                            </a:schemeClr>
                          </a:solidFill>
                          <a:effectLst/>
                          <a:latin typeface="Calibri" charset="0"/>
                          <a:ea typeface="Times New Roman" charset="0"/>
                          <a:cs typeface="Times New Roman" charset="0"/>
                        </a:rPr>
                        <a:t>1</a:t>
                      </a:r>
                    </a:p>
                  </a:txBody>
                  <a:tcPr horzOverflow="overflow">
                    <a:lnL>
                      <a:noFill/>
                    </a:lnL>
                    <a:lnR>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a:ln>
                            <a:noFill/>
                          </a:ln>
                          <a:solidFill>
                            <a:schemeClr val="bg1">
                              <a:lumMod val="65000"/>
                            </a:schemeClr>
                          </a:solidFill>
                          <a:effectLst/>
                          <a:latin typeface="Calibri" charset="0"/>
                          <a:ea typeface="Times New Roman" charset="0"/>
                          <a:cs typeface="Times New Roman" charset="0"/>
                        </a:rPr>
                        <a:t>2</a:t>
                      </a:r>
                    </a:p>
                  </a:txBody>
                  <a:tcPr horzOverflow="overflow">
                    <a:lnL>
                      <a:noFill/>
                    </a:lnL>
                    <a:lnR>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a:ln>
                            <a:noFill/>
                          </a:ln>
                          <a:solidFill>
                            <a:schemeClr val="bg1">
                              <a:lumMod val="65000"/>
                            </a:schemeClr>
                          </a:solidFill>
                          <a:effectLst/>
                          <a:latin typeface="Calibri" charset="0"/>
                          <a:ea typeface="Times New Roman" charset="0"/>
                          <a:cs typeface="Times New Roman" charset="0"/>
                        </a:rPr>
                        <a:t>3</a:t>
                      </a:r>
                    </a:p>
                  </a:txBody>
                  <a:tcPr horzOverflow="overflow">
                    <a:lnL>
                      <a:noFill/>
                    </a:lnL>
                    <a:lnR>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a:ln>
                            <a:noFill/>
                          </a:ln>
                          <a:solidFill>
                            <a:schemeClr val="bg1">
                              <a:lumMod val="65000"/>
                            </a:schemeClr>
                          </a:solidFill>
                          <a:effectLst/>
                          <a:latin typeface="Calibri" charset="0"/>
                          <a:ea typeface="Times New Roman" charset="0"/>
                          <a:cs typeface="Times New Roman" charset="0"/>
                        </a:rPr>
                        <a:t>4</a:t>
                      </a:r>
                    </a:p>
                  </a:txBody>
                  <a:tcPr horzOverflow="overflow">
                    <a:lnL>
                      <a:noFill/>
                    </a:lnL>
                    <a:lnR>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a:ln>
                            <a:noFill/>
                          </a:ln>
                          <a:solidFill>
                            <a:schemeClr val="bg1">
                              <a:lumMod val="65000"/>
                            </a:schemeClr>
                          </a:solidFill>
                          <a:effectLst/>
                          <a:latin typeface="Calibri" charset="0"/>
                          <a:ea typeface="Times New Roman" charset="0"/>
                          <a:cs typeface="Times New Roman" charset="0"/>
                        </a:rPr>
                        <a:t>5</a:t>
                      </a:r>
                    </a:p>
                  </a:txBody>
                  <a:tcPr horzOverflow="overflow">
                    <a:lnL>
                      <a:noFill/>
                    </a:lnL>
                    <a:lnR>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a:ln>
                            <a:noFill/>
                          </a:ln>
                          <a:solidFill>
                            <a:schemeClr val="bg1">
                              <a:lumMod val="65000"/>
                            </a:schemeClr>
                          </a:solidFill>
                          <a:effectLst/>
                          <a:latin typeface="Calibri" charset="0"/>
                          <a:ea typeface="Times New Roman" charset="0"/>
                          <a:cs typeface="Times New Roman" charset="0"/>
                        </a:rPr>
                        <a:t>6</a:t>
                      </a:r>
                    </a:p>
                  </a:txBody>
                  <a:tcPr horzOverflow="overflow">
                    <a:lnL>
                      <a:noFill/>
                    </a:lnL>
                    <a:lnR cap="flat">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dirty="0">
                          <a:ln>
                            <a:noFill/>
                          </a:ln>
                          <a:solidFill>
                            <a:schemeClr val="bg1">
                              <a:lumMod val="65000"/>
                            </a:schemeClr>
                          </a:solidFill>
                          <a:effectLst/>
                          <a:latin typeface="Calibri" charset="0"/>
                          <a:ea typeface="Times New Roman" charset="0"/>
                          <a:cs typeface="Times New Roman" charset="0"/>
                        </a:rPr>
                        <a:t>7</a:t>
                      </a:r>
                    </a:p>
                  </a:txBody>
                  <a:tcPr horzOverflow="overflow">
                    <a:lnL>
                      <a:noFill/>
                    </a:lnL>
                    <a:lnR cap="flat">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dirty="0">
                          <a:ln>
                            <a:noFill/>
                          </a:ln>
                          <a:solidFill>
                            <a:schemeClr val="bg1">
                              <a:lumMod val="65000"/>
                            </a:schemeClr>
                          </a:solidFill>
                          <a:effectLst/>
                          <a:latin typeface="Calibri" charset="0"/>
                          <a:ea typeface="Times New Roman" charset="0"/>
                          <a:cs typeface="Times New Roman" charset="0"/>
                        </a:rPr>
                        <a:t>8</a:t>
                      </a:r>
                    </a:p>
                  </a:txBody>
                  <a:tcPr horzOverflow="overflow">
                    <a:lnL>
                      <a:noFill/>
                    </a:lnL>
                    <a:lnR cap="flat">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dirty="0">
                          <a:ln>
                            <a:noFill/>
                          </a:ln>
                          <a:solidFill>
                            <a:schemeClr val="bg1">
                              <a:lumMod val="65000"/>
                            </a:schemeClr>
                          </a:solidFill>
                          <a:effectLst/>
                          <a:latin typeface="Calibri" charset="0"/>
                          <a:ea typeface="Times New Roman" charset="0"/>
                          <a:cs typeface="Times New Roman" charset="0"/>
                        </a:rPr>
                        <a:t>9</a:t>
                      </a:r>
                    </a:p>
                  </a:txBody>
                  <a:tcPr horzOverflow="overflow">
                    <a:lnL>
                      <a:noFill/>
                    </a:lnL>
                    <a:lnR cap="flat">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dirty="0">
                          <a:ln>
                            <a:noFill/>
                          </a:ln>
                          <a:solidFill>
                            <a:schemeClr val="bg1">
                              <a:lumMod val="65000"/>
                            </a:schemeClr>
                          </a:solidFill>
                          <a:effectLst/>
                          <a:latin typeface="Calibri" charset="0"/>
                          <a:ea typeface="Times New Roman" charset="0"/>
                          <a:cs typeface="Times New Roman" charset="0"/>
                        </a:rPr>
                        <a:t>10</a:t>
                      </a:r>
                    </a:p>
                  </a:txBody>
                  <a:tcPr horzOverflow="overflow">
                    <a:lnL>
                      <a:noFill/>
                    </a:lnL>
                    <a:lnR cap="flat">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dirty="0">
                          <a:ln>
                            <a:noFill/>
                          </a:ln>
                          <a:solidFill>
                            <a:schemeClr val="bg1">
                              <a:lumMod val="65000"/>
                            </a:schemeClr>
                          </a:solidFill>
                          <a:effectLst/>
                          <a:latin typeface="Calibri" charset="0"/>
                          <a:ea typeface="Times New Roman" charset="0"/>
                          <a:cs typeface="Times New Roman" charset="0"/>
                        </a:rPr>
                        <a:t>11</a:t>
                      </a:r>
                    </a:p>
                  </a:txBody>
                  <a:tcPr horzOverflow="overflow">
                    <a:lnL>
                      <a:noFill/>
                    </a:lnL>
                    <a:lnR cap="flat">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dirty="0">
                          <a:ln>
                            <a:noFill/>
                          </a:ln>
                          <a:solidFill>
                            <a:schemeClr val="bg1">
                              <a:lumMod val="65000"/>
                            </a:schemeClr>
                          </a:solidFill>
                          <a:effectLst/>
                          <a:latin typeface="Calibri" charset="0"/>
                          <a:ea typeface="Times New Roman" charset="0"/>
                          <a:cs typeface="Times New Roman" charset="0"/>
                        </a:rPr>
                        <a:t>12</a:t>
                      </a:r>
                    </a:p>
                  </a:txBody>
                  <a:tcPr horzOverflow="overflow">
                    <a:lnL>
                      <a:noFill/>
                    </a:lnL>
                    <a:lnR cap="flat">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dirty="0">
                          <a:ln>
                            <a:noFill/>
                          </a:ln>
                          <a:solidFill>
                            <a:schemeClr val="bg1">
                              <a:lumMod val="65000"/>
                            </a:schemeClr>
                          </a:solidFill>
                          <a:effectLst/>
                          <a:latin typeface="Calibri" charset="0"/>
                          <a:ea typeface="Times New Roman" charset="0"/>
                          <a:cs typeface="Times New Roman" charset="0"/>
                        </a:rPr>
                        <a:t>13</a:t>
                      </a:r>
                    </a:p>
                  </a:txBody>
                  <a:tcPr horzOverflow="overflow">
                    <a:lnL>
                      <a:noFill/>
                    </a:lnL>
                    <a:lnR cap="flat">
                      <a:noFill/>
                    </a:lnR>
                    <a:lnT cap="flat">
                      <a:noFill/>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19100">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1" u="none" strike="noStrike" cap="none" normalizeH="0" baseline="0" dirty="0">
                          <a:ln>
                            <a:noFill/>
                          </a:ln>
                          <a:solidFill>
                            <a:schemeClr val="tx1"/>
                          </a:solidFill>
                          <a:effectLst/>
                          <a:latin typeface="Calibri" charset="0"/>
                          <a:ea typeface="Times New Roman" charset="0"/>
                          <a:cs typeface="Times New Roman" charset="0"/>
                        </a:rPr>
                        <a:t>value</a:t>
                      </a:r>
                    </a:p>
                  </a:txBody>
                  <a:tcPr horzOverflow="overflow">
                    <a:lnL cap="flat">
                      <a:noFill/>
                    </a:lnL>
                    <a:lnR w="28575" cap="flat" cmpd="sng" algn="ctr">
                      <a:solidFill>
                        <a:schemeClr val="tx1"/>
                      </a:solidFill>
                      <a:prstDash val="solid"/>
                      <a:miter lim="800000"/>
                      <a:headEnd type="none" w="med" len="med"/>
                      <a:tailEnd type="none" w="med" len="med"/>
                    </a:lnR>
                    <a:lnT>
                      <a:noFill/>
                    </a:lnT>
                    <a:lnB cap="flat">
                      <a:noFill/>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'H'</a:t>
                      </a:r>
                    </a:p>
                  </a:txBody>
                  <a:tcPr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'e'</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'l'</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'l'</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'o'</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lvl1pPr>
                        <a:spcBef>
                          <a:spcPct val="20000"/>
                        </a:spcBef>
                        <a:defRPr sz="2000">
                          <a:solidFill>
                            <a:schemeClr val="tx1"/>
                          </a:solidFill>
                          <a:latin typeface="Calibri" charset="0"/>
                        </a:defRPr>
                      </a:lvl1pPr>
                      <a:lvl2pPr marL="37931725" indent="-37474525">
                        <a:spcBef>
                          <a:spcPct val="20000"/>
                        </a:spcBef>
                        <a:defRPr sz="2000">
                          <a:solidFill>
                            <a:schemeClr val="tx1"/>
                          </a:solidFill>
                          <a:latin typeface="Calibri" charset="0"/>
                        </a:defRPr>
                      </a:lvl2pPr>
                      <a:lvl3pPr>
                        <a:spcBef>
                          <a:spcPct val="20000"/>
                        </a:spcBef>
                        <a:defRPr>
                          <a:solidFill>
                            <a:schemeClr val="tx1"/>
                          </a:solidFill>
                          <a:latin typeface="Calibri" charset="0"/>
                        </a:defRPr>
                      </a:lvl3pPr>
                      <a:lvl4pPr>
                        <a:spcBef>
                          <a:spcPct val="20000"/>
                        </a:spcBef>
                        <a:defRPr sz="1600">
                          <a:solidFill>
                            <a:schemeClr val="tx1"/>
                          </a:solidFill>
                          <a:latin typeface="Calibri" charset="0"/>
                        </a:defRPr>
                      </a:lvl4pPr>
                      <a:lvl5pPr>
                        <a:spcBef>
                          <a:spcPct val="20000"/>
                        </a:spcBef>
                        <a:defRPr sz="1600">
                          <a:solidFill>
                            <a:schemeClr val="tx1"/>
                          </a:solidFill>
                          <a:latin typeface="Calibri" charset="0"/>
                        </a:defRPr>
                      </a:lvl5pPr>
                      <a:lvl6pPr marL="457200" fontAlgn="base">
                        <a:spcBef>
                          <a:spcPct val="20000"/>
                        </a:spcBef>
                        <a:spcAft>
                          <a:spcPct val="0"/>
                        </a:spcAft>
                        <a:defRPr sz="1600">
                          <a:solidFill>
                            <a:schemeClr val="tx1"/>
                          </a:solidFill>
                          <a:latin typeface="Calibri" charset="0"/>
                        </a:defRPr>
                      </a:lvl6pPr>
                      <a:lvl7pPr marL="914400" fontAlgn="base">
                        <a:spcBef>
                          <a:spcPct val="20000"/>
                        </a:spcBef>
                        <a:spcAft>
                          <a:spcPct val="0"/>
                        </a:spcAft>
                        <a:defRPr sz="1600">
                          <a:solidFill>
                            <a:schemeClr val="tx1"/>
                          </a:solidFill>
                          <a:latin typeface="Calibri" charset="0"/>
                        </a:defRPr>
                      </a:lvl7pPr>
                      <a:lvl8pPr marL="1371600" fontAlgn="base">
                        <a:spcBef>
                          <a:spcPct val="20000"/>
                        </a:spcBef>
                        <a:spcAft>
                          <a:spcPct val="0"/>
                        </a:spcAft>
                        <a:defRPr sz="1600">
                          <a:solidFill>
                            <a:schemeClr val="tx1"/>
                          </a:solidFill>
                          <a:latin typeface="Calibri" charset="0"/>
                        </a:defRPr>
                      </a:lvl8pPr>
                      <a:lvl9pPr marL="1828800" fontAlgn="base">
                        <a:spcBef>
                          <a:spcPct val="20000"/>
                        </a:spcBef>
                        <a:spcAft>
                          <a:spcPct val="0"/>
                        </a:spcAft>
                        <a:defRPr sz="1600">
                          <a:solidFill>
                            <a:schemeClr val="tx1"/>
                          </a:solidFill>
                          <a:latin typeface="Calibri"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 '</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'w'</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'o'</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'r'</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'l'</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'd'</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a:t>
                      </a:r>
                    </a:p>
                  </a:txBody>
                  <a:tcPr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altLang="x-none" sz="2000" b="0" i="0" u="none" strike="noStrike" cap="none" normalizeH="0" baseline="0" dirty="0">
                          <a:ln>
                            <a:noFill/>
                          </a:ln>
                          <a:solidFill>
                            <a:schemeClr val="tx1"/>
                          </a:solidFill>
                          <a:effectLst/>
                          <a:latin typeface="Consolas" charset="0"/>
                        </a:rPr>
                        <a:t>'\0'</a:t>
                      </a:r>
                    </a:p>
                  </a:txBody>
                  <a:tcPr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204786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153CF-8E69-CF45-ACD5-8139B44EDB0C}"/>
              </a:ext>
            </a:extLst>
          </p:cNvPr>
          <p:cNvSpPr>
            <a:spLocks noGrp="1"/>
          </p:cNvSpPr>
          <p:nvPr>
            <p:ph type="title"/>
          </p:nvPr>
        </p:nvSpPr>
        <p:spPr/>
        <p:txBody>
          <a:bodyPr/>
          <a:lstStyle/>
          <a:p>
            <a:r>
              <a:rPr lang="en-US" dirty="0"/>
              <a:t>C Strings</a:t>
            </a:r>
          </a:p>
        </p:txBody>
      </p:sp>
      <p:sp>
        <p:nvSpPr>
          <p:cNvPr id="3" name="Content Placeholder 2">
            <a:extLst>
              <a:ext uri="{FF2B5EF4-FFF2-40B4-BE49-F238E27FC236}">
                <a16:creationId xmlns:a16="http://schemas.microsoft.com/office/drawing/2014/main" id="{E7E3D8B9-C547-924A-B27D-2D147EB78617}"/>
              </a:ext>
            </a:extLst>
          </p:cNvPr>
          <p:cNvSpPr>
            <a:spLocks noGrp="1"/>
          </p:cNvSpPr>
          <p:nvPr>
            <p:ph idx="1"/>
          </p:nvPr>
        </p:nvSpPr>
        <p:spPr/>
        <p:txBody>
          <a:bodyPr/>
          <a:lstStyle/>
          <a:p>
            <a:pPr marL="0" indent="0">
              <a:buNone/>
            </a:pPr>
            <a:r>
              <a:rPr lang="en-US" dirty="0"/>
              <a:t>Why does this matter?</a:t>
            </a:r>
          </a:p>
          <a:p>
            <a:r>
              <a:rPr lang="en-US" dirty="0"/>
              <a:t>Understanding this representation is key to efficient string manipulation.</a:t>
            </a:r>
          </a:p>
          <a:p>
            <a:r>
              <a:rPr lang="en-US" dirty="0"/>
              <a:t>This is how strings are represented in both low and high level languages!</a:t>
            </a:r>
          </a:p>
          <a:p>
            <a:pPr lvl="1"/>
            <a:r>
              <a:rPr lang="en-US" dirty="0"/>
              <a:t>C++: </a:t>
            </a:r>
            <a:r>
              <a:rPr lang="en-US" dirty="0">
                <a:hlinkClick r:id="rId2"/>
              </a:rPr>
              <a:t>https://www.quora.com/How-does-C++-implement-a-string</a:t>
            </a:r>
            <a:endParaRPr lang="en-US" dirty="0"/>
          </a:p>
          <a:p>
            <a:pPr lvl="1"/>
            <a:r>
              <a:rPr lang="en-US" dirty="0"/>
              <a:t>Python: </a:t>
            </a:r>
            <a:r>
              <a:rPr lang="en-US" dirty="0">
                <a:hlinkClick r:id="rId3"/>
              </a:rPr>
              <a:t>https://www.laurentluce.com/posts/python-string-objects-implementation/</a:t>
            </a:r>
            <a:endParaRPr lang="en-US" dirty="0"/>
          </a:p>
        </p:txBody>
      </p:sp>
    </p:spTree>
    <p:extLst>
      <p:ext uri="{BB962C8B-B14F-4D97-AF65-F5344CB8AC3E}">
        <p14:creationId xmlns:p14="http://schemas.microsoft.com/office/powerpoint/2010/main" val="238134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963D6-A569-5843-9904-50E9CBF4D742}"/>
              </a:ext>
            </a:extLst>
          </p:cNvPr>
          <p:cNvSpPr>
            <a:spLocks noGrp="1"/>
          </p:cNvSpPr>
          <p:nvPr>
            <p:ph type="title"/>
          </p:nvPr>
        </p:nvSpPr>
        <p:spPr/>
        <p:txBody>
          <a:bodyPr/>
          <a:lstStyle/>
          <a:p>
            <a:r>
              <a:rPr lang="en-US" dirty="0"/>
              <a:t>Pointers, Stack and Heap</a:t>
            </a:r>
          </a:p>
        </p:txBody>
      </p:sp>
      <p:sp>
        <p:nvSpPr>
          <p:cNvPr id="3" name="Content Placeholder 2">
            <a:extLst>
              <a:ext uri="{FF2B5EF4-FFF2-40B4-BE49-F238E27FC236}">
                <a16:creationId xmlns:a16="http://schemas.microsoft.com/office/drawing/2014/main" id="{1EF51BC2-5AF4-744B-BF99-240956AEBBB2}"/>
              </a:ext>
            </a:extLst>
          </p:cNvPr>
          <p:cNvSpPr>
            <a:spLocks noGrp="1"/>
          </p:cNvSpPr>
          <p:nvPr>
            <p:ph idx="1"/>
          </p:nvPr>
        </p:nvSpPr>
        <p:spPr/>
        <p:txBody>
          <a:bodyPr/>
          <a:lstStyle/>
          <a:p>
            <a:pPr marL="0" indent="0">
              <a:buNone/>
            </a:pPr>
            <a:r>
              <a:rPr lang="en-US" b="1" dirty="0"/>
              <a:t>Key Question: </a:t>
            </a:r>
            <a:r>
              <a:rPr lang="en-US" i="1" dirty="0"/>
              <a:t>How can we effectively manage all types of memory in our programs?</a:t>
            </a:r>
            <a:endParaRPr lang="en-US" dirty="0"/>
          </a:p>
          <a:p>
            <a:r>
              <a:rPr lang="en-US" dirty="0"/>
              <a:t>Arrays let us store ordered lists of information.</a:t>
            </a:r>
          </a:p>
          <a:p>
            <a:r>
              <a:rPr lang="en-US" dirty="0"/>
              <a:t>Pointers let us pass addresses of data instead of the data itself.</a:t>
            </a:r>
          </a:p>
          <a:p>
            <a:r>
              <a:rPr lang="en-US" dirty="0"/>
              <a:t>We can use the stack, which cleans up memory for us, or the heap, which we must manually manage.</a:t>
            </a:r>
          </a:p>
        </p:txBody>
      </p:sp>
      <p:graphicFrame>
        <p:nvGraphicFramePr>
          <p:cNvPr id="4" name="Content Placeholder 3">
            <a:extLst>
              <a:ext uri="{FF2B5EF4-FFF2-40B4-BE49-F238E27FC236}">
                <a16:creationId xmlns:a16="http://schemas.microsoft.com/office/drawing/2014/main" id="{8150D177-22ED-5040-9A46-9A6CAC42F498}"/>
              </a:ext>
            </a:extLst>
          </p:cNvPr>
          <p:cNvGraphicFramePr>
            <a:graphicFrameLocks/>
          </p:cNvGraphicFramePr>
          <p:nvPr>
            <p:extLst>
              <p:ext uri="{D42A27DB-BD31-4B8C-83A1-F6EECF244321}">
                <p14:modId xmlns:p14="http://schemas.microsoft.com/office/powerpoint/2010/main" val="3439478723"/>
              </p:ext>
            </p:extLst>
          </p:nvPr>
        </p:nvGraphicFramePr>
        <p:xfrm>
          <a:off x="4953000" y="4231641"/>
          <a:ext cx="2743200" cy="2550159"/>
        </p:xfrm>
        <a:graphic>
          <a:graphicData uri="http://schemas.openxmlformats.org/drawingml/2006/table">
            <a:tbl>
              <a:tblPr firstRow="1" bandRow="1">
                <a:tableStyleId>{5940675A-B579-460E-94D1-54222C63F5DA}</a:tableStyleId>
              </a:tblPr>
              <a:tblGrid>
                <a:gridCol w="1628775">
                  <a:extLst>
                    <a:ext uri="{9D8B030D-6E8A-4147-A177-3AD203B41FA5}">
                      <a16:colId xmlns:a16="http://schemas.microsoft.com/office/drawing/2014/main" val="3135065557"/>
                    </a:ext>
                  </a:extLst>
                </a:gridCol>
                <a:gridCol w="1114425">
                  <a:extLst>
                    <a:ext uri="{9D8B030D-6E8A-4147-A177-3AD203B41FA5}">
                      <a16:colId xmlns:a16="http://schemas.microsoft.com/office/drawing/2014/main" val="2240388603"/>
                    </a:ext>
                  </a:extLst>
                </a:gridCol>
              </a:tblGrid>
              <a:tr h="575733">
                <a:tc>
                  <a:txBody>
                    <a:bodyPr/>
                    <a:lstStyle/>
                    <a:p>
                      <a:pPr algn="ctr"/>
                      <a:r>
                        <a:rPr lang="en-US" sz="2400" dirty="0">
                          <a:solidFill>
                            <a:schemeClr val="bg1">
                              <a:lumMod val="50000"/>
                            </a:schemeClr>
                          </a:solidFill>
                          <a:latin typeface="Consolas" panose="020B0609020204030204" pitchFamily="49" charset="0"/>
                          <a:cs typeface="Consolas" panose="020B0609020204030204" pitchFamily="49" charset="0"/>
                        </a:rPr>
                        <a:t>Address</a:t>
                      </a:r>
                    </a:p>
                  </a:txBody>
                  <a:tcPr anchor="ctr">
                    <a:lnL w="12700" cmpd="sng">
                      <a:noFill/>
                    </a:lnL>
                    <a:lnR w="12700" cap="flat" cmpd="sng" algn="ctr">
                      <a:no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2400" dirty="0">
                          <a:latin typeface="Consolas" panose="020B0609020204030204" pitchFamily="49" charset="0"/>
                          <a:cs typeface="Consolas" panose="020B0609020204030204" pitchFamily="49" charset="0"/>
                        </a:rPr>
                        <a:t>Value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91713746"/>
                  </a:ext>
                </a:extLst>
              </a:tr>
              <a:tr h="262467">
                <a:tc>
                  <a:txBody>
                    <a:bodyPr/>
                    <a:lstStyle/>
                    <a:p>
                      <a:pPr algn="r"/>
                      <a:endParaRPr lang="en-US" sz="1200" dirty="0">
                        <a:solidFill>
                          <a:schemeClr val="bg1">
                            <a:lumMod val="50000"/>
                          </a:schemeClr>
                        </a:solidFill>
                        <a:latin typeface="Consolas" panose="020B0609020204030204" pitchFamily="49" charset="0"/>
                        <a:cs typeface="Consolas" panose="020B0609020204030204" pitchFamily="49" charset="0"/>
                      </a:endParaRPr>
                    </a:p>
                  </a:txBody>
                  <a:tcPr anchor="b">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a:r>
                        <a:rPr lang="en-US" sz="1200" dirty="0">
                          <a:latin typeface="Consolas" panose="020B0609020204030204" pitchFamily="49" charset="0"/>
                          <a:cs typeface="Consolas" panose="020B0609020204030204" pitchFamily="49"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3008224004"/>
                  </a:ext>
                </a:extLst>
              </a:tr>
              <a:tr h="575733">
                <a:tc>
                  <a:txBody>
                    <a:bodyPr/>
                    <a:lstStyle/>
                    <a:p>
                      <a:pPr algn="r"/>
                      <a:r>
                        <a:rPr lang="en-US" sz="2400" dirty="0">
                          <a:solidFill>
                            <a:schemeClr val="bg1">
                              <a:lumMod val="50000"/>
                            </a:schemeClr>
                          </a:solidFill>
                          <a:latin typeface="Consolas" panose="020B0609020204030204" pitchFamily="49" charset="0"/>
                          <a:cs typeface="Consolas" panose="020B0609020204030204" pitchFamily="49" charset="0"/>
                        </a:rPr>
                        <a:t>0x1f0</a:t>
                      </a:r>
                    </a:p>
                  </a:txBody>
                  <a:tcPr anchor="b">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2400" dirty="0">
                          <a:latin typeface="Consolas" panose="020B0609020204030204" pitchFamily="49" charset="0"/>
                          <a:cs typeface="Consolas" panose="020B0609020204030204" pitchFamily="49" charset="0"/>
                        </a:rPr>
                        <a:t>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solidFill>
                  </a:tcPr>
                </a:tc>
                <a:extLst>
                  <a:ext uri="{0D108BD9-81ED-4DB2-BD59-A6C34878D82A}">
                    <a16:rowId xmlns:a16="http://schemas.microsoft.com/office/drawing/2014/main" val="4097165303"/>
                  </a:ext>
                </a:extLst>
              </a:tr>
              <a:tr h="174414">
                <a:tc>
                  <a:txBody>
                    <a:bodyPr/>
                    <a:lstStyle/>
                    <a:p>
                      <a:pPr algn="r"/>
                      <a:endParaRPr lang="en-US" sz="1200" dirty="0">
                        <a:solidFill>
                          <a:schemeClr val="bg1">
                            <a:lumMod val="50000"/>
                          </a:schemeClr>
                        </a:solidFill>
                        <a:latin typeface="Consolas" panose="020B0609020204030204" pitchFamily="49" charset="0"/>
                        <a:cs typeface="Consolas" panose="020B0609020204030204" pitchFamily="49" charset="0"/>
                      </a:endParaRPr>
                    </a:p>
                  </a:txBody>
                  <a:tcPr anchor="b">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Consolas" panose="020B0609020204030204" pitchFamily="49" charset="0"/>
                          <a:cs typeface="Consolas" panose="020B0609020204030204" pitchFamily="49"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2055684246"/>
                  </a:ext>
                </a:extLst>
              </a:tr>
              <a:tr h="575733">
                <a:tc>
                  <a:txBody>
                    <a:bodyPr/>
                    <a:lstStyle/>
                    <a:p>
                      <a:pPr algn="r"/>
                      <a:r>
                        <a:rPr lang="en-US" sz="2400" dirty="0">
                          <a:solidFill>
                            <a:schemeClr val="bg1">
                              <a:lumMod val="50000"/>
                            </a:schemeClr>
                          </a:solidFill>
                          <a:latin typeface="Consolas" panose="020B0609020204030204" pitchFamily="49" charset="0"/>
                          <a:cs typeface="Consolas" panose="020B0609020204030204" pitchFamily="49" charset="0"/>
                        </a:rPr>
                        <a:t>0x10</a:t>
                      </a:r>
                    </a:p>
                  </a:txBody>
                  <a:tcPr anchor="b">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2400" dirty="0">
                          <a:latin typeface="Consolas" panose="020B0609020204030204" pitchFamily="49" charset="0"/>
                          <a:cs typeface="Consolas" panose="020B0609020204030204" pitchFamily="49" charset="0"/>
                        </a:rPr>
                        <a:t>0x1f0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solidFill>
                  </a:tcPr>
                </a:tc>
                <a:extLst>
                  <a:ext uri="{0D108BD9-81ED-4DB2-BD59-A6C34878D82A}">
                    <a16:rowId xmlns:a16="http://schemas.microsoft.com/office/drawing/2014/main" val="1119581206"/>
                  </a:ext>
                </a:extLst>
              </a:tr>
              <a:tr h="162561">
                <a:tc>
                  <a:txBody>
                    <a:bodyPr/>
                    <a:lstStyle/>
                    <a:p>
                      <a:pPr algn="r"/>
                      <a:endParaRPr lang="en-US" sz="1200" dirty="0">
                        <a:solidFill>
                          <a:schemeClr val="bg1">
                            <a:lumMod val="50000"/>
                          </a:schemeClr>
                        </a:solidFill>
                        <a:latin typeface="Consolas" panose="020B0609020204030204" pitchFamily="49" charset="0"/>
                        <a:cs typeface="Consolas" panose="020B0609020204030204" pitchFamily="49" charset="0"/>
                      </a:endParaRPr>
                    </a:p>
                  </a:txBody>
                  <a:tcPr anchor="b">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a:r>
                        <a:rPr lang="en-US" sz="1200" dirty="0">
                          <a:latin typeface="Consolas" panose="020B0609020204030204" pitchFamily="49" charset="0"/>
                          <a:cs typeface="Consolas" panose="020B0609020204030204" pitchFamily="49" charset="0"/>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4060872157"/>
                  </a:ext>
                </a:extLst>
              </a:tr>
            </a:tbl>
          </a:graphicData>
        </a:graphic>
      </p:graphicFrame>
      <p:sp>
        <p:nvSpPr>
          <p:cNvPr id="5" name="TextBox 4">
            <a:extLst>
              <a:ext uri="{FF2B5EF4-FFF2-40B4-BE49-F238E27FC236}">
                <a16:creationId xmlns:a16="http://schemas.microsoft.com/office/drawing/2014/main" id="{393BA420-AFFB-C142-AE61-FF9939A57EB4}"/>
              </a:ext>
            </a:extLst>
          </p:cNvPr>
          <p:cNvSpPr txBox="1"/>
          <p:nvPr/>
        </p:nvSpPr>
        <p:spPr>
          <a:xfrm>
            <a:off x="5081169" y="5217776"/>
            <a:ext cx="354585" cy="461665"/>
          </a:xfrm>
          <a:prstGeom prst="rect">
            <a:avLst/>
          </a:prstGeom>
          <a:noFill/>
        </p:spPr>
        <p:txBody>
          <a:bodyPr wrap="none" rtlCol="0">
            <a:spAutoFit/>
          </a:bodyPr>
          <a:lstStyle/>
          <a:p>
            <a:r>
              <a:rPr lang="en-US" sz="2400" dirty="0">
                <a:latin typeface="Consolas" panose="020B0609020204030204" pitchFamily="49" charset="0"/>
                <a:cs typeface="Consolas" panose="020B0609020204030204" pitchFamily="49" charset="0"/>
              </a:rPr>
              <a:t>x</a:t>
            </a:r>
          </a:p>
        </p:txBody>
      </p:sp>
      <p:sp>
        <p:nvSpPr>
          <p:cNvPr id="6" name="TextBox 5">
            <a:extLst>
              <a:ext uri="{FF2B5EF4-FFF2-40B4-BE49-F238E27FC236}">
                <a16:creationId xmlns:a16="http://schemas.microsoft.com/office/drawing/2014/main" id="{EE69FCD4-20D6-004E-B262-28324BF18745}"/>
              </a:ext>
            </a:extLst>
          </p:cNvPr>
          <p:cNvSpPr txBox="1"/>
          <p:nvPr/>
        </p:nvSpPr>
        <p:spPr>
          <a:xfrm>
            <a:off x="4510824" y="6060441"/>
            <a:ext cx="1204176" cy="461665"/>
          </a:xfrm>
          <a:prstGeom prst="rect">
            <a:avLst/>
          </a:prstGeom>
          <a:noFill/>
        </p:spPr>
        <p:txBody>
          <a:bodyPr wrap="none" rtlCol="0">
            <a:spAutoFit/>
          </a:bodyPr>
          <a:lstStyle/>
          <a:p>
            <a:r>
              <a:rPr lang="en-US" sz="2400" dirty="0" err="1">
                <a:latin typeface="Consolas" panose="020B0609020204030204" pitchFamily="49" charset="0"/>
                <a:cs typeface="Consolas" panose="020B0609020204030204" pitchFamily="49" charset="0"/>
              </a:rPr>
              <a:t>intPtr</a:t>
            </a:r>
            <a:endParaRPr lang="en-US" sz="2400" dirty="0">
              <a:latin typeface="Consolas" panose="020B0609020204030204" pitchFamily="49" charset="0"/>
              <a:cs typeface="Consolas" panose="020B0609020204030204" pitchFamily="49" charset="0"/>
            </a:endParaRPr>
          </a:p>
        </p:txBody>
      </p:sp>
      <p:sp>
        <p:nvSpPr>
          <p:cNvPr id="7" name="TextBox 6">
            <a:extLst>
              <a:ext uri="{FF2B5EF4-FFF2-40B4-BE49-F238E27FC236}">
                <a16:creationId xmlns:a16="http://schemas.microsoft.com/office/drawing/2014/main" id="{93013296-CED6-7C4F-9A3D-F362976C30F0}"/>
              </a:ext>
            </a:extLst>
          </p:cNvPr>
          <p:cNvSpPr txBox="1"/>
          <p:nvPr/>
        </p:nvSpPr>
        <p:spPr>
          <a:xfrm>
            <a:off x="2872170" y="5374641"/>
            <a:ext cx="1204176" cy="461665"/>
          </a:xfrm>
          <a:prstGeom prst="rect">
            <a:avLst/>
          </a:prstGeom>
          <a:noFill/>
        </p:spPr>
        <p:txBody>
          <a:bodyPr wrap="none" rtlCol="0">
            <a:spAutoFit/>
          </a:bodyPr>
          <a:lstStyle/>
          <a:p>
            <a:r>
              <a:rPr lang="en-US" sz="2400" dirty="0">
                <a:latin typeface="Consolas" panose="020B0609020204030204" pitchFamily="49" charset="0"/>
                <a:cs typeface="Consolas" panose="020B0609020204030204" pitchFamily="49" charset="0"/>
              </a:rPr>
              <a:t>main()</a:t>
            </a:r>
          </a:p>
        </p:txBody>
      </p:sp>
      <p:sp>
        <p:nvSpPr>
          <p:cNvPr id="8" name="TextBox 7">
            <a:extLst>
              <a:ext uri="{FF2B5EF4-FFF2-40B4-BE49-F238E27FC236}">
                <a16:creationId xmlns:a16="http://schemas.microsoft.com/office/drawing/2014/main" id="{F1E29A50-01FB-9642-8C48-43E46F75FFB4}"/>
              </a:ext>
            </a:extLst>
          </p:cNvPr>
          <p:cNvSpPr txBox="1"/>
          <p:nvPr/>
        </p:nvSpPr>
        <p:spPr>
          <a:xfrm>
            <a:off x="2532334" y="5984241"/>
            <a:ext cx="1544012" cy="461665"/>
          </a:xfrm>
          <a:prstGeom prst="rect">
            <a:avLst/>
          </a:prstGeom>
          <a:noFill/>
        </p:spPr>
        <p:txBody>
          <a:bodyPr wrap="none" rtlCol="0">
            <a:spAutoFit/>
          </a:bodyPr>
          <a:lstStyle/>
          <a:p>
            <a:r>
              <a:rPr lang="en-US" sz="2400" dirty="0" err="1">
                <a:latin typeface="Consolas" panose="020B0609020204030204" pitchFamily="49" charset="0"/>
                <a:cs typeface="Consolas" panose="020B0609020204030204" pitchFamily="49" charset="0"/>
              </a:rPr>
              <a:t>myFunc</a:t>
            </a:r>
            <a:r>
              <a:rPr lang="en-US" sz="2400" dirty="0">
                <a:latin typeface="Consolas" panose="020B0609020204030204" pitchFamily="49" charset="0"/>
                <a:cs typeface="Consolas" panose="020B0609020204030204" pitchFamily="49" charset="0"/>
              </a:rPr>
              <a:t>()</a:t>
            </a:r>
          </a:p>
        </p:txBody>
      </p:sp>
      <p:sp>
        <p:nvSpPr>
          <p:cNvPr id="9" name="Left Bracket 8">
            <a:extLst>
              <a:ext uri="{FF2B5EF4-FFF2-40B4-BE49-F238E27FC236}">
                <a16:creationId xmlns:a16="http://schemas.microsoft.com/office/drawing/2014/main" id="{E4D81B81-2DD4-D046-8F3C-1591D5A2D255}"/>
              </a:ext>
            </a:extLst>
          </p:cNvPr>
          <p:cNvSpPr/>
          <p:nvPr/>
        </p:nvSpPr>
        <p:spPr>
          <a:xfrm>
            <a:off x="4288013" y="5069840"/>
            <a:ext cx="287281" cy="609601"/>
          </a:xfrm>
          <a:prstGeom prst="leftBracket">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Left Bracket 9">
            <a:extLst>
              <a:ext uri="{FF2B5EF4-FFF2-40B4-BE49-F238E27FC236}">
                <a16:creationId xmlns:a16="http://schemas.microsoft.com/office/drawing/2014/main" id="{BD809985-0EB3-8D4C-B775-953FF318A3A1}"/>
              </a:ext>
            </a:extLst>
          </p:cNvPr>
          <p:cNvSpPr/>
          <p:nvPr/>
        </p:nvSpPr>
        <p:spPr>
          <a:xfrm>
            <a:off x="4288013" y="5912505"/>
            <a:ext cx="287281" cy="609601"/>
          </a:xfrm>
          <a:prstGeom prst="leftBracket">
            <a:avLst/>
          </a:prstGeom>
          <a:ln w="127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D87B4798-8B77-F94B-9734-0678AD1ABB8F}"/>
              </a:ext>
            </a:extLst>
          </p:cNvPr>
          <p:cNvSpPr txBox="1"/>
          <p:nvPr/>
        </p:nvSpPr>
        <p:spPr>
          <a:xfrm>
            <a:off x="5856106" y="4113108"/>
            <a:ext cx="936988" cy="369332"/>
          </a:xfrm>
          <a:prstGeom prst="rect">
            <a:avLst/>
          </a:prstGeom>
          <a:noFill/>
        </p:spPr>
        <p:txBody>
          <a:bodyPr wrap="none" rtlCol="0">
            <a:spAutoFit/>
          </a:bodyPr>
          <a:lstStyle/>
          <a:p>
            <a:r>
              <a:rPr lang="en-US" dirty="0"/>
              <a:t>STACK</a:t>
            </a:r>
          </a:p>
        </p:txBody>
      </p:sp>
      <p:sp>
        <p:nvSpPr>
          <p:cNvPr id="12" name="Freeform 11">
            <a:extLst>
              <a:ext uri="{FF2B5EF4-FFF2-40B4-BE49-F238E27FC236}">
                <a16:creationId xmlns:a16="http://schemas.microsoft.com/office/drawing/2014/main" id="{A2145963-7D2C-3B41-A4BE-A9CF719BF66A}"/>
              </a:ext>
            </a:extLst>
          </p:cNvPr>
          <p:cNvSpPr/>
          <p:nvPr/>
        </p:nvSpPr>
        <p:spPr>
          <a:xfrm>
            <a:off x="6418747" y="5374642"/>
            <a:ext cx="354586" cy="990600"/>
          </a:xfrm>
          <a:custGeom>
            <a:avLst/>
            <a:gdLst>
              <a:gd name="connsiteX0" fmla="*/ 609784 w 609784"/>
              <a:gd name="connsiteY0" fmla="*/ 1490134 h 1490134"/>
              <a:gd name="connsiteX1" fmla="*/ 184 w 609784"/>
              <a:gd name="connsiteY1" fmla="*/ 931334 h 1490134"/>
              <a:gd name="connsiteX2" fmla="*/ 558984 w 609784"/>
              <a:gd name="connsiteY2" fmla="*/ 0 h 1490134"/>
            </a:gdLst>
            <a:ahLst/>
            <a:cxnLst>
              <a:cxn ang="0">
                <a:pos x="connsiteX0" y="connsiteY0"/>
              </a:cxn>
              <a:cxn ang="0">
                <a:pos x="connsiteX1" y="connsiteY1"/>
              </a:cxn>
              <a:cxn ang="0">
                <a:pos x="connsiteX2" y="connsiteY2"/>
              </a:cxn>
            </a:cxnLst>
            <a:rect l="l" t="t" r="r" b="b"/>
            <a:pathLst>
              <a:path w="609784" h="1490134">
                <a:moveTo>
                  <a:pt x="609784" y="1490134"/>
                </a:moveTo>
                <a:cubicBezTo>
                  <a:pt x="309217" y="1334912"/>
                  <a:pt x="8651" y="1179690"/>
                  <a:pt x="184" y="931334"/>
                </a:cubicBezTo>
                <a:cubicBezTo>
                  <a:pt x="-8283" y="682978"/>
                  <a:pt x="275350" y="341489"/>
                  <a:pt x="558984" y="0"/>
                </a:cubicBezTo>
              </a:path>
            </a:pathLst>
          </a:custGeom>
          <a:noFill/>
          <a:ln w="76200">
            <a:solidFill>
              <a:schemeClr val="tx1"/>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918721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FCFD4-9380-2E4B-8B33-D22D7C96132E}"/>
              </a:ext>
            </a:extLst>
          </p:cNvPr>
          <p:cNvSpPr>
            <a:spLocks noGrp="1"/>
          </p:cNvSpPr>
          <p:nvPr>
            <p:ph type="title"/>
          </p:nvPr>
        </p:nvSpPr>
        <p:spPr/>
        <p:txBody>
          <a:bodyPr/>
          <a:lstStyle/>
          <a:p>
            <a:r>
              <a:rPr lang="en-US" dirty="0"/>
              <a:t>Stack And Heap</a:t>
            </a:r>
          </a:p>
        </p:txBody>
      </p:sp>
      <p:sp>
        <p:nvSpPr>
          <p:cNvPr id="3" name="Content Placeholder 2">
            <a:extLst>
              <a:ext uri="{FF2B5EF4-FFF2-40B4-BE49-F238E27FC236}">
                <a16:creationId xmlns:a16="http://schemas.microsoft.com/office/drawing/2014/main" id="{917D1E37-07FF-B744-8F70-9E5C4483FB4E}"/>
              </a:ext>
            </a:extLst>
          </p:cNvPr>
          <p:cNvSpPr>
            <a:spLocks noGrp="1"/>
          </p:cNvSpPr>
          <p:nvPr>
            <p:ph idx="1"/>
          </p:nvPr>
        </p:nvSpPr>
        <p:spPr>
          <a:xfrm>
            <a:off x="152400" y="1295400"/>
            <a:ext cx="8610600" cy="5181600"/>
          </a:xfrm>
        </p:spPr>
        <p:txBody>
          <a:bodyPr/>
          <a:lstStyle/>
          <a:p>
            <a:pPr marL="0" indent="0">
              <a:buNone/>
            </a:pPr>
            <a:r>
              <a:rPr lang="en-US" dirty="0"/>
              <a:t>Why does this matter?</a:t>
            </a:r>
          </a:p>
          <a:p>
            <a:r>
              <a:rPr lang="en-US" dirty="0"/>
              <a:t>The stack and heap allow for two ways to store data in our programs, each with their own tradeoffs, and it’s crucial to understand the nuances of managing memory in any program you write!</a:t>
            </a:r>
          </a:p>
          <a:p>
            <a:r>
              <a:rPr lang="en-US" dirty="0"/>
              <a:t>Pointers let us pass around references to data efficiency</a:t>
            </a:r>
          </a:p>
          <a:p>
            <a:endParaRPr lang="en-US" b="1" dirty="0"/>
          </a:p>
        </p:txBody>
      </p:sp>
      <p:pic>
        <p:nvPicPr>
          <p:cNvPr id="4" name="Content Placeholder 30" descr="A screenshot of a cell phone&#13;&#10;&#13;&#10;Description automatically generated">
            <a:extLst>
              <a:ext uri="{FF2B5EF4-FFF2-40B4-BE49-F238E27FC236}">
                <a16:creationId xmlns:a16="http://schemas.microsoft.com/office/drawing/2014/main" id="{34688507-A459-C045-BD72-B2BE9685220F}"/>
              </a:ext>
            </a:extLst>
          </p:cNvPr>
          <p:cNvPicPr>
            <a:picLocks noChangeAspect="1"/>
          </p:cNvPicPr>
          <p:nvPr/>
        </p:nvPicPr>
        <p:blipFill>
          <a:blip r:embed="rId2"/>
          <a:stretch>
            <a:fillRect/>
          </a:stretch>
        </p:blipFill>
        <p:spPr bwMode="auto">
          <a:xfrm>
            <a:off x="9262005" y="1669473"/>
            <a:ext cx="2438159" cy="4800600"/>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pic>
    </p:spTree>
    <p:extLst>
      <p:ext uri="{BB962C8B-B14F-4D97-AF65-F5344CB8AC3E}">
        <p14:creationId xmlns:p14="http://schemas.microsoft.com/office/powerpoint/2010/main" val="295146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CE3AA-2947-6F42-BA3C-31A389E89230}"/>
              </a:ext>
            </a:extLst>
          </p:cNvPr>
          <p:cNvSpPr>
            <a:spLocks noGrp="1"/>
          </p:cNvSpPr>
          <p:nvPr>
            <p:ph type="title"/>
          </p:nvPr>
        </p:nvSpPr>
        <p:spPr/>
        <p:txBody>
          <a:bodyPr/>
          <a:lstStyle/>
          <a:p>
            <a:r>
              <a:rPr lang="en-US" dirty="0"/>
              <a:t>Generics</a:t>
            </a:r>
          </a:p>
        </p:txBody>
      </p:sp>
      <p:sp>
        <p:nvSpPr>
          <p:cNvPr id="3" name="Content Placeholder 2">
            <a:extLst>
              <a:ext uri="{FF2B5EF4-FFF2-40B4-BE49-F238E27FC236}">
                <a16:creationId xmlns:a16="http://schemas.microsoft.com/office/drawing/2014/main" id="{4BF94EDF-41D9-F945-AC32-AE3C1DB82483}"/>
              </a:ext>
            </a:extLst>
          </p:cNvPr>
          <p:cNvSpPr>
            <a:spLocks noGrp="1"/>
          </p:cNvSpPr>
          <p:nvPr>
            <p:ph idx="1"/>
          </p:nvPr>
        </p:nvSpPr>
        <p:spPr/>
        <p:txBody>
          <a:bodyPr/>
          <a:lstStyle/>
          <a:p>
            <a:pPr marL="0" indent="0">
              <a:buNone/>
            </a:pPr>
            <a:r>
              <a:rPr lang="en-US" b="1" dirty="0"/>
              <a:t>Key Question:</a:t>
            </a:r>
            <a:r>
              <a:rPr lang="en-US" dirty="0"/>
              <a:t> </a:t>
            </a:r>
            <a:r>
              <a:rPr lang="en-US" i="1" dirty="0"/>
              <a:t>How can we use our knowledge of memory and data representation to write code that works with any data type?</a:t>
            </a:r>
            <a:r>
              <a:rPr lang="en-US" dirty="0"/>
              <a:t> </a:t>
            </a:r>
          </a:p>
          <a:p>
            <a:r>
              <a:rPr lang="en-US" dirty="0"/>
              <a:t>We can use </a:t>
            </a:r>
            <a:r>
              <a:rPr lang="en-US" b="1" dirty="0"/>
              <a:t>void *</a:t>
            </a:r>
            <a:r>
              <a:rPr lang="en-US" dirty="0"/>
              <a:t> to circumvent the type system, </a:t>
            </a:r>
            <a:r>
              <a:rPr lang="en-US" b="1" dirty="0" err="1"/>
              <a:t>memcpy</a:t>
            </a:r>
            <a:r>
              <a:rPr lang="en-US" dirty="0"/>
              <a:t>, etc. to copy generic data, and function pointers to pass logic around.</a:t>
            </a:r>
          </a:p>
          <a:p>
            <a:endParaRPr lang="en-US" dirty="0"/>
          </a:p>
          <a:p>
            <a:endParaRPr lang="en-US" dirty="0"/>
          </a:p>
          <a:p>
            <a:pPr marL="0" indent="0">
              <a:buNone/>
            </a:pPr>
            <a:r>
              <a:rPr lang="en-US" dirty="0"/>
              <a:t>Why does this matter?</a:t>
            </a:r>
          </a:p>
          <a:p>
            <a:r>
              <a:rPr lang="en-US" dirty="0"/>
              <a:t>Working with any data type lets us write more generic, reusable code.</a:t>
            </a:r>
          </a:p>
          <a:p>
            <a:r>
              <a:rPr lang="en-US" dirty="0"/>
              <a:t>Using generics helps us better understand the type system in C and other languages, and where it can help and hinder our program.</a:t>
            </a:r>
          </a:p>
        </p:txBody>
      </p:sp>
    </p:spTree>
    <p:extLst>
      <p:ext uri="{BB962C8B-B14F-4D97-AF65-F5344CB8AC3E}">
        <p14:creationId xmlns:p14="http://schemas.microsoft.com/office/powerpoint/2010/main" val="945077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ABB7C-295D-A447-9573-C1962ABB27F8}"/>
              </a:ext>
            </a:extLst>
          </p:cNvPr>
          <p:cNvSpPr>
            <a:spLocks noGrp="1"/>
          </p:cNvSpPr>
          <p:nvPr>
            <p:ph type="title"/>
          </p:nvPr>
        </p:nvSpPr>
        <p:spPr/>
        <p:txBody>
          <a:bodyPr/>
          <a:lstStyle/>
          <a:p>
            <a:r>
              <a:rPr lang="en-US" dirty="0"/>
              <a:t>Floating Point</a:t>
            </a:r>
          </a:p>
        </p:txBody>
      </p:sp>
      <p:sp>
        <p:nvSpPr>
          <p:cNvPr id="3" name="Content Placeholder 2">
            <a:extLst>
              <a:ext uri="{FF2B5EF4-FFF2-40B4-BE49-F238E27FC236}">
                <a16:creationId xmlns:a16="http://schemas.microsoft.com/office/drawing/2014/main" id="{EDFCBDAC-887C-E143-AA1A-A6C8DEDC54E5}"/>
              </a:ext>
            </a:extLst>
          </p:cNvPr>
          <p:cNvSpPr>
            <a:spLocks noGrp="1"/>
          </p:cNvSpPr>
          <p:nvPr>
            <p:ph idx="1"/>
          </p:nvPr>
        </p:nvSpPr>
        <p:spPr/>
        <p:txBody>
          <a:bodyPr/>
          <a:lstStyle/>
          <a:p>
            <a:pPr marL="0" indent="0">
              <a:buNone/>
            </a:pPr>
            <a:r>
              <a:rPr lang="en-US" b="1" dirty="0"/>
              <a:t>Key Question</a:t>
            </a:r>
            <a:r>
              <a:rPr lang="en-US" dirty="0"/>
              <a:t>: </a:t>
            </a:r>
            <a:r>
              <a:rPr lang="en-US" i="1" dirty="0"/>
              <a:t>How can a computer represent floating point numbers in addition to integer numbers?</a:t>
            </a:r>
          </a:p>
          <a:p>
            <a:pPr marL="0" indent="0">
              <a:buNone/>
            </a:pPr>
            <a:endParaRPr lang="en-US" b="1" dirty="0"/>
          </a:p>
        </p:txBody>
      </p:sp>
      <p:graphicFrame>
        <p:nvGraphicFramePr>
          <p:cNvPr id="6" name="Table 5">
            <a:extLst>
              <a:ext uri="{FF2B5EF4-FFF2-40B4-BE49-F238E27FC236}">
                <a16:creationId xmlns:a16="http://schemas.microsoft.com/office/drawing/2014/main" id="{E7799A6C-6C1F-1648-9658-88887BF3207A}"/>
              </a:ext>
            </a:extLst>
          </p:cNvPr>
          <p:cNvGraphicFramePr>
            <a:graphicFrameLocks noGrp="1"/>
          </p:cNvGraphicFramePr>
          <p:nvPr>
            <p:extLst>
              <p:ext uri="{D42A27DB-BD31-4B8C-83A1-F6EECF244321}">
                <p14:modId xmlns:p14="http://schemas.microsoft.com/office/powerpoint/2010/main" val="1591109140"/>
              </p:ext>
            </p:extLst>
          </p:nvPr>
        </p:nvGraphicFramePr>
        <p:xfrm>
          <a:off x="342905" y="2667000"/>
          <a:ext cx="11429990" cy="1873458"/>
        </p:xfrm>
        <a:graphic>
          <a:graphicData uri="http://schemas.openxmlformats.org/drawingml/2006/table">
            <a:tbl>
              <a:tblPr firstRow="1" bandRow="1">
                <a:tableStyleId>{5940675A-B579-460E-94D1-54222C63F5DA}</a:tableStyleId>
              </a:tblPr>
              <a:tblGrid>
                <a:gridCol w="761996">
                  <a:extLst>
                    <a:ext uri="{9D8B030D-6E8A-4147-A177-3AD203B41FA5}">
                      <a16:colId xmlns:a16="http://schemas.microsoft.com/office/drawing/2014/main" val="3631959031"/>
                    </a:ext>
                  </a:extLst>
                </a:gridCol>
                <a:gridCol w="1295400">
                  <a:extLst>
                    <a:ext uri="{9D8B030D-6E8A-4147-A177-3AD203B41FA5}">
                      <a16:colId xmlns:a16="http://schemas.microsoft.com/office/drawing/2014/main" val="3686128942"/>
                    </a:ext>
                  </a:extLst>
                </a:gridCol>
                <a:gridCol w="1295400">
                  <a:extLst>
                    <a:ext uri="{9D8B030D-6E8A-4147-A177-3AD203B41FA5}">
                      <a16:colId xmlns:a16="http://schemas.microsoft.com/office/drawing/2014/main" val="1401231684"/>
                    </a:ext>
                  </a:extLst>
                </a:gridCol>
                <a:gridCol w="1295400">
                  <a:extLst>
                    <a:ext uri="{9D8B030D-6E8A-4147-A177-3AD203B41FA5}">
                      <a16:colId xmlns:a16="http://schemas.microsoft.com/office/drawing/2014/main" val="3844050904"/>
                    </a:ext>
                  </a:extLst>
                </a:gridCol>
                <a:gridCol w="1130299">
                  <a:extLst>
                    <a:ext uri="{9D8B030D-6E8A-4147-A177-3AD203B41FA5}">
                      <a16:colId xmlns:a16="http://schemas.microsoft.com/office/drawing/2014/main" val="699069428"/>
                    </a:ext>
                  </a:extLst>
                </a:gridCol>
                <a:gridCol w="1130299">
                  <a:extLst>
                    <a:ext uri="{9D8B030D-6E8A-4147-A177-3AD203B41FA5}">
                      <a16:colId xmlns:a16="http://schemas.microsoft.com/office/drawing/2014/main" val="1664731890"/>
                    </a:ext>
                  </a:extLst>
                </a:gridCol>
                <a:gridCol w="1130299">
                  <a:extLst>
                    <a:ext uri="{9D8B030D-6E8A-4147-A177-3AD203B41FA5}">
                      <a16:colId xmlns:a16="http://schemas.microsoft.com/office/drawing/2014/main" val="3438697112"/>
                    </a:ext>
                  </a:extLst>
                </a:gridCol>
                <a:gridCol w="1130299">
                  <a:extLst>
                    <a:ext uri="{9D8B030D-6E8A-4147-A177-3AD203B41FA5}">
                      <a16:colId xmlns:a16="http://schemas.microsoft.com/office/drawing/2014/main" val="4082189360"/>
                    </a:ext>
                  </a:extLst>
                </a:gridCol>
                <a:gridCol w="1130299">
                  <a:extLst>
                    <a:ext uri="{9D8B030D-6E8A-4147-A177-3AD203B41FA5}">
                      <a16:colId xmlns:a16="http://schemas.microsoft.com/office/drawing/2014/main" val="1656071566"/>
                    </a:ext>
                  </a:extLst>
                </a:gridCol>
                <a:gridCol w="1130299">
                  <a:extLst>
                    <a:ext uri="{9D8B030D-6E8A-4147-A177-3AD203B41FA5}">
                      <a16:colId xmlns:a16="http://schemas.microsoft.com/office/drawing/2014/main" val="4033509356"/>
                    </a:ext>
                  </a:extLst>
                </a:gridCol>
              </a:tblGrid>
              <a:tr h="936729">
                <a:tc>
                  <a:txBody>
                    <a:bodyPr/>
                    <a:lstStyle/>
                    <a:p>
                      <a:pPr algn="r"/>
                      <a:r>
                        <a:rPr lang="en-US" sz="2400" dirty="0"/>
                        <a:t>31</a:t>
                      </a:r>
                    </a:p>
                  </a:txBody>
                  <a:tcPr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2400" dirty="0"/>
                        <a:t>30</a:t>
                      </a:r>
                    </a:p>
                  </a:txBody>
                  <a:tcPr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400" dirty="0"/>
                    </a:p>
                  </a:txBody>
                  <a:tcPr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r>
                        <a:rPr lang="en-US" sz="2400" dirty="0"/>
                        <a:t>23</a:t>
                      </a:r>
                    </a:p>
                  </a:txBody>
                  <a:tcPr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2400" dirty="0"/>
                        <a:t>22</a:t>
                      </a:r>
                    </a:p>
                  </a:txBody>
                  <a:tcPr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400" dirty="0"/>
                    </a:p>
                  </a:txBody>
                  <a:tcPr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400" dirty="0"/>
                    </a:p>
                  </a:txBody>
                  <a:tcPr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400" dirty="0"/>
                    </a:p>
                  </a:txBody>
                  <a:tcPr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lang="en-US" sz="2400" dirty="0"/>
                    </a:p>
                  </a:txBody>
                  <a:tcPr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a:r>
                        <a:rPr lang="en-US" sz="2400" dirty="0"/>
                        <a:t>0</a:t>
                      </a:r>
                    </a:p>
                  </a:txBody>
                  <a:tcPr anchor="b">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0400579"/>
                  </a:ext>
                </a:extLst>
              </a:tr>
              <a:tr h="936729">
                <a:tc>
                  <a:txBody>
                    <a:bodyPr/>
                    <a:lstStyle/>
                    <a:p>
                      <a:pPr algn="ctr"/>
                      <a:r>
                        <a:rPr lang="en-US" sz="4200" dirty="0"/>
                        <a: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gridSpan="3">
                  <a:txBody>
                    <a:bodyPr/>
                    <a:lstStyle/>
                    <a:p>
                      <a:pPr algn="ctr"/>
                      <a:r>
                        <a:rPr lang="en-US" sz="4200" dirty="0"/>
                        <a:t>exponent (8 bits)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hMerge="1">
                  <a:txBody>
                    <a:bodyPr/>
                    <a:lstStyle/>
                    <a:p>
                      <a:endParaRPr lang="en-US"/>
                    </a:p>
                  </a:txBody>
                  <a:tcPr/>
                </a:tc>
                <a:tc hMerge="1">
                  <a:txBody>
                    <a:bodyPr/>
                    <a:lstStyle/>
                    <a:p>
                      <a:endParaRPr lang="en-US"/>
                    </a:p>
                  </a:txBody>
                  <a:tcPr/>
                </a:tc>
                <a:tc gridSpan="6">
                  <a:txBody>
                    <a:bodyPr/>
                    <a:lstStyle/>
                    <a:p>
                      <a:pPr algn="ctr"/>
                      <a:r>
                        <a:rPr lang="en-US" sz="4200" dirty="0"/>
                        <a:t>fraction (23 bits)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68082403"/>
                  </a:ext>
                </a:extLst>
              </a:tr>
            </a:tbl>
          </a:graphicData>
        </a:graphic>
      </p:graphicFrame>
    </p:spTree>
    <p:extLst>
      <p:ext uri="{BB962C8B-B14F-4D97-AF65-F5344CB8AC3E}">
        <p14:creationId xmlns:p14="http://schemas.microsoft.com/office/powerpoint/2010/main" val="2068398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40D6-11C7-A047-AB5B-B5C8F2EF0322}"/>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3371D830-896E-D448-AAB6-0B334E219ECC}"/>
              </a:ext>
            </a:extLst>
          </p:cNvPr>
          <p:cNvSpPr>
            <a:spLocks noGrp="1"/>
          </p:cNvSpPr>
          <p:nvPr>
            <p:ph idx="1"/>
          </p:nvPr>
        </p:nvSpPr>
        <p:spPr>
          <a:xfrm>
            <a:off x="152400" y="1295400"/>
            <a:ext cx="11811000" cy="5486400"/>
          </a:xfrm>
        </p:spPr>
        <p:txBody>
          <a:bodyPr/>
          <a:lstStyle/>
          <a:p>
            <a:r>
              <a:rPr lang="en-US" b="1" dirty="0"/>
              <a:t>Info</a:t>
            </a:r>
            <a:r>
              <a:rPr lang="en-US" dirty="0"/>
              <a:t>: Final Exam</a:t>
            </a:r>
          </a:p>
          <a:p>
            <a:r>
              <a:rPr lang="en-US" b="1" dirty="0"/>
              <a:t>Recap</a:t>
            </a:r>
            <a:r>
              <a:rPr lang="en-US" dirty="0"/>
              <a:t>: Where We’ve Been</a:t>
            </a:r>
          </a:p>
          <a:p>
            <a:r>
              <a:rPr lang="en-US" dirty="0"/>
              <a:t>Larger Applications </a:t>
            </a:r>
          </a:p>
          <a:p>
            <a:r>
              <a:rPr lang="en-US" dirty="0"/>
              <a:t>What’s Next?</a:t>
            </a:r>
          </a:p>
          <a:p>
            <a:r>
              <a:rPr lang="en-US" b="1" dirty="0"/>
              <a:t>Break</a:t>
            </a:r>
          </a:p>
          <a:p>
            <a:r>
              <a:rPr lang="en-US" dirty="0"/>
              <a:t>Q&amp;A</a:t>
            </a:r>
          </a:p>
        </p:txBody>
      </p:sp>
    </p:spTree>
    <p:extLst>
      <p:ext uri="{BB962C8B-B14F-4D97-AF65-F5344CB8AC3E}">
        <p14:creationId xmlns:p14="http://schemas.microsoft.com/office/powerpoint/2010/main" val="31792392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A4F17-7551-1647-BD7B-008B8A7C5D42}"/>
              </a:ext>
            </a:extLst>
          </p:cNvPr>
          <p:cNvSpPr>
            <a:spLocks noGrp="1"/>
          </p:cNvSpPr>
          <p:nvPr>
            <p:ph type="title"/>
          </p:nvPr>
        </p:nvSpPr>
        <p:spPr/>
        <p:txBody>
          <a:bodyPr/>
          <a:lstStyle/>
          <a:p>
            <a:r>
              <a:rPr lang="en-US" dirty="0"/>
              <a:t>Floating Point</a:t>
            </a:r>
          </a:p>
        </p:txBody>
      </p:sp>
      <p:sp>
        <p:nvSpPr>
          <p:cNvPr id="3" name="Content Placeholder 2">
            <a:extLst>
              <a:ext uri="{FF2B5EF4-FFF2-40B4-BE49-F238E27FC236}">
                <a16:creationId xmlns:a16="http://schemas.microsoft.com/office/drawing/2014/main" id="{BFC51581-32B6-D845-817E-6A13A1DAF23A}"/>
              </a:ext>
            </a:extLst>
          </p:cNvPr>
          <p:cNvSpPr>
            <a:spLocks noGrp="1"/>
          </p:cNvSpPr>
          <p:nvPr>
            <p:ph idx="1"/>
          </p:nvPr>
        </p:nvSpPr>
        <p:spPr/>
        <p:txBody>
          <a:bodyPr/>
          <a:lstStyle/>
          <a:p>
            <a:pPr marL="0" indent="0">
              <a:buNone/>
            </a:pPr>
            <a:r>
              <a:rPr lang="en-US" dirty="0"/>
              <a:t>Why does this matter?</a:t>
            </a:r>
          </a:p>
          <a:p>
            <a:r>
              <a:rPr lang="en-US" dirty="0"/>
              <a:t>IEEE floating point represents tradeoffs in representing floats with high precision in a large range.  These tradeoffs impact many programs and systems, as you saw with your assignment 5 exploration!</a:t>
            </a:r>
          </a:p>
        </p:txBody>
      </p:sp>
      <p:pic>
        <p:nvPicPr>
          <p:cNvPr id="4" name="Picture 3">
            <a:extLst>
              <a:ext uri="{FF2B5EF4-FFF2-40B4-BE49-F238E27FC236}">
                <a16:creationId xmlns:a16="http://schemas.microsoft.com/office/drawing/2014/main" id="{AD34EE8B-21F7-AD43-BF4A-9597CA8AC45A}"/>
              </a:ext>
            </a:extLst>
          </p:cNvPr>
          <p:cNvPicPr>
            <a:picLocks noChangeAspect="1"/>
          </p:cNvPicPr>
          <p:nvPr/>
        </p:nvPicPr>
        <p:blipFill>
          <a:blip r:embed="rId2"/>
          <a:stretch>
            <a:fillRect/>
          </a:stretch>
        </p:blipFill>
        <p:spPr>
          <a:xfrm>
            <a:off x="4544349" y="3040265"/>
            <a:ext cx="3027101" cy="3589135"/>
          </a:xfrm>
          <a:prstGeom prst="rect">
            <a:avLst/>
          </a:prstGeom>
        </p:spPr>
      </p:pic>
    </p:spTree>
    <p:extLst>
      <p:ext uri="{BB962C8B-B14F-4D97-AF65-F5344CB8AC3E}">
        <p14:creationId xmlns:p14="http://schemas.microsoft.com/office/powerpoint/2010/main" val="17439211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67033-06E6-8B41-B4FC-E8B2B78B9F5F}"/>
              </a:ext>
            </a:extLst>
          </p:cNvPr>
          <p:cNvSpPr>
            <a:spLocks noGrp="1"/>
          </p:cNvSpPr>
          <p:nvPr>
            <p:ph type="title"/>
          </p:nvPr>
        </p:nvSpPr>
        <p:spPr/>
        <p:txBody>
          <a:bodyPr/>
          <a:lstStyle/>
          <a:p>
            <a:r>
              <a:rPr lang="en-US" dirty="0"/>
              <a:t>Assembly Language</a:t>
            </a:r>
          </a:p>
        </p:txBody>
      </p:sp>
      <p:sp>
        <p:nvSpPr>
          <p:cNvPr id="3" name="Content Placeholder 2">
            <a:extLst>
              <a:ext uri="{FF2B5EF4-FFF2-40B4-BE49-F238E27FC236}">
                <a16:creationId xmlns:a16="http://schemas.microsoft.com/office/drawing/2014/main" id="{2648D0EF-AEFC-414C-BD7D-7724DF09F21B}"/>
              </a:ext>
            </a:extLst>
          </p:cNvPr>
          <p:cNvSpPr>
            <a:spLocks noGrp="1"/>
          </p:cNvSpPr>
          <p:nvPr>
            <p:ph idx="1"/>
          </p:nvPr>
        </p:nvSpPr>
        <p:spPr/>
        <p:txBody>
          <a:bodyPr/>
          <a:lstStyle/>
          <a:p>
            <a:pPr marL="0" indent="0">
              <a:buNone/>
            </a:pPr>
            <a:r>
              <a:rPr lang="en-US" b="1" dirty="0"/>
              <a:t>Key Question: </a:t>
            </a:r>
            <a:r>
              <a:rPr lang="en-US" i="1" dirty="0"/>
              <a:t>How does a computer interpret and execute C programs? </a:t>
            </a:r>
          </a:p>
          <a:p>
            <a:r>
              <a:rPr lang="en-US" dirty="0"/>
              <a:t>GCC compiles our code into </a:t>
            </a:r>
            <a:r>
              <a:rPr lang="en-US" i="1" dirty="0"/>
              <a:t>machine code instructions</a:t>
            </a:r>
            <a:r>
              <a:rPr lang="en-US" dirty="0"/>
              <a:t> executable by our processor.</a:t>
            </a:r>
          </a:p>
          <a:p>
            <a:r>
              <a:rPr lang="en-US" dirty="0"/>
              <a:t>Our processor uses registers and instructions like </a:t>
            </a:r>
            <a:r>
              <a:rPr lang="en-US" b="1" dirty="0" err="1"/>
              <a:t>mov</a:t>
            </a:r>
            <a:r>
              <a:rPr lang="en-US" dirty="0"/>
              <a:t> to manipulate data.</a:t>
            </a:r>
          </a:p>
        </p:txBody>
      </p:sp>
    </p:spTree>
    <p:extLst>
      <p:ext uri="{BB962C8B-B14F-4D97-AF65-F5344CB8AC3E}">
        <p14:creationId xmlns:p14="http://schemas.microsoft.com/office/powerpoint/2010/main" val="229751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90F43-40C3-EF4A-8EFA-E8002471A543}"/>
              </a:ext>
            </a:extLst>
          </p:cNvPr>
          <p:cNvSpPr>
            <a:spLocks noGrp="1"/>
          </p:cNvSpPr>
          <p:nvPr>
            <p:ph type="title"/>
          </p:nvPr>
        </p:nvSpPr>
        <p:spPr/>
        <p:txBody>
          <a:bodyPr/>
          <a:lstStyle/>
          <a:p>
            <a:r>
              <a:rPr lang="en-US" dirty="0"/>
              <a:t>Assembly Language</a:t>
            </a:r>
          </a:p>
        </p:txBody>
      </p:sp>
      <p:sp>
        <p:nvSpPr>
          <p:cNvPr id="3" name="Content Placeholder 2">
            <a:extLst>
              <a:ext uri="{FF2B5EF4-FFF2-40B4-BE49-F238E27FC236}">
                <a16:creationId xmlns:a16="http://schemas.microsoft.com/office/drawing/2014/main" id="{FE7157F6-FBEE-414D-AEC4-E4EABFE35B3B}"/>
              </a:ext>
            </a:extLst>
          </p:cNvPr>
          <p:cNvSpPr>
            <a:spLocks noGrp="1"/>
          </p:cNvSpPr>
          <p:nvPr>
            <p:ph idx="1"/>
          </p:nvPr>
        </p:nvSpPr>
        <p:spPr>
          <a:xfrm>
            <a:off x="152400" y="1295400"/>
            <a:ext cx="5791200" cy="5181600"/>
          </a:xfrm>
        </p:spPr>
        <p:txBody>
          <a:bodyPr/>
          <a:lstStyle/>
          <a:p>
            <a:pPr marL="0" indent="0">
              <a:buNone/>
            </a:pPr>
            <a:r>
              <a:rPr lang="en-US" dirty="0"/>
              <a:t>Why does this matter?</a:t>
            </a:r>
          </a:p>
          <a:p>
            <a:r>
              <a:rPr lang="en-US" sz="2400" dirty="0"/>
              <a:t>We write C code because it is higher level and transferrable across machines.  But it is not the representation executed by the computer!</a:t>
            </a:r>
          </a:p>
          <a:p>
            <a:r>
              <a:rPr lang="en-US" sz="2400" dirty="0"/>
              <a:t>Understanding how programs are compiled and executed, as well as computer architecture, is key to writing performant programs (e.g. fewer lines of code is not necessarily better).</a:t>
            </a:r>
          </a:p>
          <a:p>
            <a:r>
              <a:rPr lang="en-US" sz="2400" dirty="0"/>
              <a:t>We can reverse engineer and exploit programs at the assembly level!</a:t>
            </a:r>
          </a:p>
        </p:txBody>
      </p:sp>
      <p:pic>
        <p:nvPicPr>
          <p:cNvPr id="5" name="Picture 4">
            <a:extLst>
              <a:ext uri="{FF2B5EF4-FFF2-40B4-BE49-F238E27FC236}">
                <a16:creationId xmlns:a16="http://schemas.microsoft.com/office/drawing/2014/main" id="{814987E8-8859-8F48-AEAB-CBECE3F7AABC}"/>
              </a:ext>
            </a:extLst>
          </p:cNvPr>
          <p:cNvPicPr>
            <a:picLocks noChangeAspect="1"/>
          </p:cNvPicPr>
          <p:nvPr>
            <p:custDataLst>
              <p:tags r:id="rId1"/>
            </p:custDataLst>
          </p:nvPr>
        </p:nvPicPr>
        <p:blipFill>
          <a:blip r:embed="rId3"/>
          <a:stretch>
            <a:fillRect/>
          </a:stretch>
        </p:blipFill>
        <p:spPr>
          <a:xfrm>
            <a:off x="5943600" y="1828800"/>
            <a:ext cx="5986045" cy="4135582"/>
          </a:xfrm>
          <a:prstGeom prst="rect">
            <a:avLst/>
          </a:prstGeom>
        </p:spPr>
      </p:pic>
    </p:spTree>
    <p:extLst>
      <p:ext uri="{BB962C8B-B14F-4D97-AF65-F5344CB8AC3E}">
        <p14:creationId xmlns:p14="http://schemas.microsoft.com/office/powerpoint/2010/main" val="4204371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D2380-77AE-7A49-A11C-5A18026141A1}"/>
              </a:ext>
            </a:extLst>
          </p:cNvPr>
          <p:cNvSpPr>
            <a:spLocks noGrp="1"/>
          </p:cNvSpPr>
          <p:nvPr>
            <p:ph type="title"/>
          </p:nvPr>
        </p:nvSpPr>
        <p:spPr/>
        <p:txBody>
          <a:bodyPr/>
          <a:lstStyle/>
          <a:p>
            <a:r>
              <a:rPr lang="en-US" dirty="0"/>
              <a:t>Heap Allocators</a:t>
            </a:r>
          </a:p>
        </p:txBody>
      </p:sp>
      <p:sp>
        <p:nvSpPr>
          <p:cNvPr id="3" name="Content Placeholder 2">
            <a:extLst>
              <a:ext uri="{FF2B5EF4-FFF2-40B4-BE49-F238E27FC236}">
                <a16:creationId xmlns:a16="http://schemas.microsoft.com/office/drawing/2014/main" id="{FEB57AB3-0936-E14E-8A50-C52C08087581}"/>
              </a:ext>
            </a:extLst>
          </p:cNvPr>
          <p:cNvSpPr>
            <a:spLocks noGrp="1"/>
          </p:cNvSpPr>
          <p:nvPr>
            <p:ph idx="1"/>
          </p:nvPr>
        </p:nvSpPr>
        <p:spPr/>
        <p:txBody>
          <a:bodyPr/>
          <a:lstStyle/>
          <a:p>
            <a:pPr marL="0" indent="0">
              <a:buNone/>
            </a:pPr>
            <a:r>
              <a:rPr lang="en-US" b="1" dirty="0"/>
              <a:t>Key Question: </a:t>
            </a:r>
            <a:r>
              <a:rPr lang="en-US" i="1" dirty="0"/>
              <a:t>How do core memory-allocation operations like malloc and free work? </a:t>
            </a:r>
          </a:p>
          <a:p>
            <a:r>
              <a:rPr lang="en-US" dirty="0"/>
              <a:t>A </a:t>
            </a:r>
            <a:r>
              <a:rPr lang="en-US" i="1" dirty="0"/>
              <a:t>heap allocator</a:t>
            </a:r>
            <a:r>
              <a:rPr lang="en-US" dirty="0"/>
              <a:t> manages a block of memory for the heap and completes requests to use or give up memory space.</a:t>
            </a:r>
          </a:p>
          <a:p>
            <a:r>
              <a:rPr lang="en-US" dirty="0"/>
              <a:t>We can manage the data in a heap allocator using headers, pointers to free blocks, or other designs</a:t>
            </a:r>
          </a:p>
          <a:p>
            <a:endParaRPr lang="en-US" dirty="0"/>
          </a:p>
          <a:p>
            <a:pPr marL="0" indent="0">
              <a:buNone/>
            </a:pPr>
            <a:r>
              <a:rPr lang="en-US" dirty="0"/>
              <a:t>Why does this matter?</a:t>
            </a:r>
          </a:p>
          <a:p>
            <a:r>
              <a:rPr lang="en-US" dirty="0"/>
              <a:t>Designing a heap allocator requires making many design decisions to optimize it as much as possible.  There is no perfect design!</a:t>
            </a:r>
          </a:p>
          <a:p>
            <a:r>
              <a:rPr lang="en-US" dirty="0"/>
              <a:t>All languages have a “heap”, but manipulate it in different ways.</a:t>
            </a:r>
          </a:p>
        </p:txBody>
      </p:sp>
    </p:spTree>
    <p:extLst>
      <p:ext uri="{BB962C8B-B14F-4D97-AF65-F5344CB8AC3E}">
        <p14:creationId xmlns:p14="http://schemas.microsoft.com/office/powerpoint/2010/main" val="1990939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484DE-3957-D345-90C9-33DE78B82566}"/>
              </a:ext>
            </a:extLst>
          </p:cNvPr>
          <p:cNvSpPr>
            <a:spLocks noGrp="1"/>
          </p:cNvSpPr>
          <p:nvPr>
            <p:ph type="title"/>
          </p:nvPr>
        </p:nvSpPr>
        <p:spPr/>
        <p:txBody>
          <a:bodyPr/>
          <a:lstStyle/>
          <a:p>
            <a:r>
              <a:rPr lang="en-US" dirty="0"/>
              <a:t>Our CS107 Journey</a:t>
            </a:r>
          </a:p>
        </p:txBody>
      </p:sp>
      <p:graphicFrame>
        <p:nvGraphicFramePr>
          <p:cNvPr id="4" name="Content Placeholder 3">
            <a:extLst>
              <a:ext uri="{FF2B5EF4-FFF2-40B4-BE49-F238E27FC236}">
                <a16:creationId xmlns:a16="http://schemas.microsoft.com/office/drawing/2014/main" id="{F75CBF66-0C40-3F43-A880-83B91859AC4C}"/>
              </a:ext>
            </a:extLst>
          </p:cNvPr>
          <p:cNvGraphicFramePr>
            <a:graphicFrameLocks noGrp="1"/>
          </p:cNvGraphicFramePr>
          <p:nvPr>
            <p:ph idx="1"/>
          </p:nvPr>
        </p:nvGraphicFramePr>
        <p:xfrm>
          <a:off x="152400" y="1295400"/>
          <a:ext cx="11811000" cy="5181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034039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42B37-F15D-7142-B7B5-EDA1C863990B}"/>
              </a:ext>
            </a:extLst>
          </p:cNvPr>
          <p:cNvSpPr>
            <a:spLocks noGrp="1"/>
          </p:cNvSpPr>
          <p:nvPr>
            <p:ph type="title"/>
          </p:nvPr>
        </p:nvSpPr>
        <p:spPr/>
        <p:txBody>
          <a:bodyPr/>
          <a:lstStyle/>
          <a:p>
            <a:r>
              <a:rPr lang="en-US" dirty="0"/>
              <a:t>CS107 Learning Goals</a:t>
            </a:r>
          </a:p>
        </p:txBody>
      </p:sp>
      <p:sp>
        <p:nvSpPr>
          <p:cNvPr id="3" name="Content Placeholder 2">
            <a:extLst>
              <a:ext uri="{FF2B5EF4-FFF2-40B4-BE49-F238E27FC236}">
                <a16:creationId xmlns:a16="http://schemas.microsoft.com/office/drawing/2014/main" id="{CADFBDA0-E97F-E141-8085-3960B98D68C1}"/>
              </a:ext>
            </a:extLst>
          </p:cNvPr>
          <p:cNvSpPr>
            <a:spLocks noGrp="1"/>
          </p:cNvSpPr>
          <p:nvPr>
            <p:ph idx="1"/>
          </p:nvPr>
        </p:nvSpPr>
        <p:spPr/>
        <p:txBody>
          <a:bodyPr/>
          <a:lstStyle/>
          <a:p>
            <a:pPr marL="0" indent="0">
              <a:spcBef>
                <a:spcPts val="500"/>
              </a:spcBef>
              <a:buNone/>
            </a:pPr>
            <a:r>
              <a:rPr lang="en-US" dirty="0"/>
              <a:t>The goals for CS107 are for students to gain </a:t>
            </a:r>
            <a:r>
              <a:rPr lang="en-US" b="1" dirty="0"/>
              <a:t>mastery</a:t>
            </a:r>
            <a:r>
              <a:rPr lang="en-US" dirty="0"/>
              <a:t> of</a:t>
            </a:r>
          </a:p>
          <a:p>
            <a:pPr marL="0" indent="0">
              <a:spcBef>
                <a:spcPts val="500"/>
              </a:spcBef>
              <a:buNone/>
            </a:pPr>
            <a:r>
              <a:rPr lang="en-US" dirty="0"/>
              <a:t>	- writing C programs with complex use of memory and pointers</a:t>
            </a:r>
          </a:p>
          <a:p>
            <a:pPr marL="0" indent="0">
              <a:spcBef>
                <a:spcPts val="500"/>
              </a:spcBef>
              <a:buNone/>
            </a:pPr>
            <a:r>
              <a:rPr lang="en-US" dirty="0"/>
              <a:t>	- an accurate model of the address space and compile/runtime behavior 	   of C programs</a:t>
            </a:r>
          </a:p>
          <a:p>
            <a:pPr marL="0" indent="0">
              <a:spcBef>
                <a:spcPts val="500"/>
              </a:spcBef>
              <a:buNone/>
            </a:pPr>
            <a:r>
              <a:rPr lang="en-US" dirty="0"/>
              <a:t>to achieve </a:t>
            </a:r>
            <a:r>
              <a:rPr lang="en-US" b="1" dirty="0"/>
              <a:t>competence</a:t>
            </a:r>
            <a:r>
              <a:rPr lang="en-US" dirty="0"/>
              <a:t> in</a:t>
            </a:r>
          </a:p>
          <a:p>
            <a:pPr marL="0" indent="0">
              <a:spcBef>
                <a:spcPts val="500"/>
              </a:spcBef>
              <a:buNone/>
            </a:pPr>
            <a:r>
              <a:rPr lang="en-US" dirty="0"/>
              <a:t>	- translating C to/from assembly</a:t>
            </a:r>
          </a:p>
          <a:p>
            <a:pPr marL="0" indent="0">
              <a:spcBef>
                <a:spcPts val="500"/>
              </a:spcBef>
              <a:buNone/>
            </a:pPr>
            <a:r>
              <a:rPr lang="en-US" dirty="0"/>
              <a:t>	- writing programs that respect the limitations of computer arithmetic</a:t>
            </a:r>
          </a:p>
          <a:p>
            <a:pPr marL="0" indent="0">
              <a:spcBef>
                <a:spcPts val="500"/>
              </a:spcBef>
              <a:buNone/>
            </a:pPr>
            <a:r>
              <a:rPr lang="en-US" dirty="0"/>
              <a:t>	- identifying bottlenecks and improving runtime performance</a:t>
            </a:r>
          </a:p>
          <a:p>
            <a:pPr marL="0" indent="0">
              <a:spcBef>
                <a:spcPts val="500"/>
              </a:spcBef>
              <a:buNone/>
            </a:pPr>
            <a:r>
              <a:rPr lang="en-US" dirty="0"/>
              <a:t>	- working effectively in a Unix development environment</a:t>
            </a:r>
          </a:p>
          <a:p>
            <a:pPr marL="0" indent="0">
              <a:spcBef>
                <a:spcPts val="500"/>
              </a:spcBef>
              <a:buNone/>
            </a:pPr>
            <a:r>
              <a:rPr lang="en-US" dirty="0"/>
              <a:t>and have </a:t>
            </a:r>
            <a:r>
              <a:rPr lang="en-US" b="1" dirty="0"/>
              <a:t>exposure</a:t>
            </a:r>
            <a:r>
              <a:rPr lang="en-US" dirty="0"/>
              <a:t> to</a:t>
            </a:r>
          </a:p>
          <a:p>
            <a:pPr marL="0" indent="0">
              <a:spcBef>
                <a:spcPts val="500"/>
              </a:spcBef>
              <a:buNone/>
            </a:pPr>
            <a:r>
              <a:rPr lang="en-US" dirty="0"/>
              <a:t>	- a working understanding of the basics of computer architecture</a:t>
            </a:r>
          </a:p>
          <a:p>
            <a:pPr marL="0" indent="0">
              <a:spcBef>
                <a:spcPts val="500"/>
              </a:spcBef>
              <a:buNone/>
            </a:pPr>
            <a:endParaRPr lang="en-US" dirty="0"/>
          </a:p>
        </p:txBody>
      </p:sp>
    </p:spTree>
    <p:extLst>
      <p:ext uri="{BB962C8B-B14F-4D97-AF65-F5344CB8AC3E}">
        <p14:creationId xmlns:p14="http://schemas.microsoft.com/office/powerpoint/2010/main" val="1405227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40D6-11C7-A047-AB5B-B5C8F2EF0322}"/>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3371D830-896E-D448-AAB6-0B334E219ECC}"/>
              </a:ext>
            </a:extLst>
          </p:cNvPr>
          <p:cNvSpPr>
            <a:spLocks noGrp="1"/>
          </p:cNvSpPr>
          <p:nvPr>
            <p:ph idx="1"/>
          </p:nvPr>
        </p:nvSpPr>
        <p:spPr>
          <a:xfrm>
            <a:off x="152400" y="1295400"/>
            <a:ext cx="11811000" cy="5486400"/>
          </a:xfrm>
        </p:spPr>
        <p:txBody>
          <a:bodyPr/>
          <a:lstStyle/>
          <a:p>
            <a:r>
              <a:rPr lang="en-US" b="1" dirty="0">
                <a:solidFill>
                  <a:schemeClr val="bg1">
                    <a:lumMod val="85000"/>
                  </a:schemeClr>
                </a:solidFill>
              </a:rPr>
              <a:t>Info</a:t>
            </a:r>
            <a:r>
              <a:rPr lang="en-US" dirty="0">
                <a:solidFill>
                  <a:schemeClr val="bg1">
                    <a:lumMod val="85000"/>
                  </a:schemeClr>
                </a:solidFill>
              </a:rPr>
              <a:t>: Final Exam</a:t>
            </a:r>
          </a:p>
          <a:p>
            <a:r>
              <a:rPr lang="en-US" b="1" dirty="0">
                <a:solidFill>
                  <a:schemeClr val="bg1">
                    <a:lumMod val="85000"/>
                  </a:schemeClr>
                </a:solidFill>
              </a:rPr>
              <a:t>Recap</a:t>
            </a:r>
            <a:r>
              <a:rPr lang="en-US" dirty="0">
                <a:solidFill>
                  <a:schemeClr val="bg1">
                    <a:lumMod val="85000"/>
                  </a:schemeClr>
                </a:solidFill>
              </a:rPr>
              <a:t>: Where We’ve Been</a:t>
            </a:r>
          </a:p>
          <a:p>
            <a:r>
              <a:rPr lang="en-US" dirty="0"/>
              <a:t>Larger Applications </a:t>
            </a:r>
          </a:p>
          <a:p>
            <a:r>
              <a:rPr lang="en-US" dirty="0">
                <a:solidFill>
                  <a:schemeClr val="bg1">
                    <a:lumMod val="85000"/>
                  </a:schemeClr>
                </a:solidFill>
              </a:rPr>
              <a:t>What’s Next?</a:t>
            </a:r>
          </a:p>
          <a:p>
            <a:r>
              <a:rPr lang="en-US" b="1" dirty="0">
                <a:solidFill>
                  <a:schemeClr val="bg1">
                    <a:lumMod val="85000"/>
                  </a:schemeClr>
                </a:solidFill>
              </a:rPr>
              <a:t>Break</a:t>
            </a:r>
          </a:p>
          <a:p>
            <a:r>
              <a:rPr lang="en-US" dirty="0">
                <a:solidFill>
                  <a:schemeClr val="bg1">
                    <a:lumMod val="85000"/>
                  </a:schemeClr>
                </a:solidFill>
              </a:rPr>
              <a:t>Q&amp;A</a:t>
            </a:r>
          </a:p>
        </p:txBody>
      </p:sp>
    </p:spTree>
    <p:extLst>
      <p:ext uri="{BB962C8B-B14F-4D97-AF65-F5344CB8AC3E}">
        <p14:creationId xmlns:p14="http://schemas.microsoft.com/office/powerpoint/2010/main" val="24263044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40D6-11C7-A047-AB5B-B5C8F2EF0322}"/>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3371D830-896E-D448-AAB6-0B334E219ECC}"/>
              </a:ext>
            </a:extLst>
          </p:cNvPr>
          <p:cNvSpPr>
            <a:spLocks noGrp="1"/>
          </p:cNvSpPr>
          <p:nvPr>
            <p:ph idx="1"/>
          </p:nvPr>
        </p:nvSpPr>
        <p:spPr>
          <a:xfrm>
            <a:off x="152400" y="1295400"/>
            <a:ext cx="11811000" cy="5486400"/>
          </a:xfrm>
        </p:spPr>
        <p:txBody>
          <a:bodyPr/>
          <a:lstStyle/>
          <a:p>
            <a:r>
              <a:rPr lang="en-US" b="1" dirty="0">
                <a:solidFill>
                  <a:schemeClr val="bg1">
                    <a:lumMod val="85000"/>
                  </a:schemeClr>
                </a:solidFill>
              </a:rPr>
              <a:t>Info</a:t>
            </a:r>
            <a:r>
              <a:rPr lang="en-US" dirty="0">
                <a:solidFill>
                  <a:schemeClr val="bg1">
                    <a:lumMod val="85000"/>
                  </a:schemeClr>
                </a:solidFill>
              </a:rPr>
              <a:t>: Final Exam</a:t>
            </a:r>
          </a:p>
          <a:p>
            <a:r>
              <a:rPr lang="en-US" b="1" dirty="0">
                <a:solidFill>
                  <a:schemeClr val="bg1">
                    <a:lumMod val="85000"/>
                  </a:schemeClr>
                </a:solidFill>
              </a:rPr>
              <a:t>Recap</a:t>
            </a:r>
            <a:r>
              <a:rPr lang="en-US" dirty="0">
                <a:solidFill>
                  <a:schemeClr val="bg1">
                    <a:lumMod val="85000"/>
                  </a:schemeClr>
                </a:solidFill>
              </a:rPr>
              <a:t>: Where We’ve Been</a:t>
            </a:r>
          </a:p>
          <a:p>
            <a:r>
              <a:rPr lang="en-US" dirty="0"/>
              <a:t>Larger Applications </a:t>
            </a:r>
          </a:p>
          <a:p>
            <a:pPr lvl="1"/>
            <a:r>
              <a:rPr lang="en-US" dirty="0"/>
              <a:t>CS107 Tools and Techniques</a:t>
            </a:r>
          </a:p>
          <a:p>
            <a:pPr lvl="1"/>
            <a:r>
              <a:rPr lang="en-US" dirty="0"/>
              <a:t>CS107 Concepts</a:t>
            </a:r>
          </a:p>
          <a:p>
            <a:r>
              <a:rPr lang="en-US" dirty="0">
                <a:solidFill>
                  <a:schemeClr val="bg1">
                    <a:lumMod val="85000"/>
                  </a:schemeClr>
                </a:solidFill>
              </a:rPr>
              <a:t>What’s Next?</a:t>
            </a:r>
          </a:p>
          <a:p>
            <a:r>
              <a:rPr lang="en-US" b="1" dirty="0">
                <a:solidFill>
                  <a:schemeClr val="bg1">
                    <a:lumMod val="85000"/>
                  </a:schemeClr>
                </a:solidFill>
              </a:rPr>
              <a:t>Break</a:t>
            </a:r>
          </a:p>
          <a:p>
            <a:r>
              <a:rPr lang="en-US" dirty="0">
                <a:solidFill>
                  <a:schemeClr val="bg1">
                    <a:lumMod val="85000"/>
                  </a:schemeClr>
                </a:solidFill>
              </a:rPr>
              <a:t>Q&amp;A</a:t>
            </a:r>
          </a:p>
        </p:txBody>
      </p:sp>
    </p:spTree>
    <p:extLst>
      <p:ext uri="{BB962C8B-B14F-4D97-AF65-F5344CB8AC3E}">
        <p14:creationId xmlns:p14="http://schemas.microsoft.com/office/powerpoint/2010/main" val="1831890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806F9-226C-C74E-9665-C99290E845D9}"/>
              </a:ext>
            </a:extLst>
          </p:cNvPr>
          <p:cNvSpPr>
            <a:spLocks noGrp="1"/>
          </p:cNvSpPr>
          <p:nvPr>
            <p:ph type="title"/>
          </p:nvPr>
        </p:nvSpPr>
        <p:spPr/>
        <p:txBody>
          <a:bodyPr/>
          <a:lstStyle/>
          <a:p>
            <a:r>
              <a:rPr lang="en-US" dirty="0"/>
              <a:t>Tools and Techniques</a:t>
            </a:r>
          </a:p>
        </p:txBody>
      </p:sp>
      <p:sp>
        <p:nvSpPr>
          <p:cNvPr id="3" name="Content Placeholder 2">
            <a:extLst>
              <a:ext uri="{FF2B5EF4-FFF2-40B4-BE49-F238E27FC236}">
                <a16:creationId xmlns:a16="http://schemas.microsoft.com/office/drawing/2014/main" id="{56E876FE-5596-2D45-91FF-3DFB0633B8DF}"/>
              </a:ext>
            </a:extLst>
          </p:cNvPr>
          <p:cNvSpPr>
            <a:spLocks noGrp="1"/>
          </p:cNvSpPr>
          <p:nvPr>
            <p:ph idx="1"/>
          </p:nvPr>
        </p:nvSpPr>
        <p:spPr/>
        <p:txBody>
          <a:bodyPr/>
          <a:lstStyle/>
          <a:p>
            <a:r>
              <a:rPr lang="en-US" dirty="0"/>
              <a:t>Unix and the command line</a:t>
            </a:r>
          </a:p>
          <a:p>
            <a:r>
              <a:rPr lang="en-US" dirty="0"/>
              <a:t>Coding Style</a:t>
            </a:r>
          </a:p>
          <a:p>
            <a:r>
              <a:rPr lang="en-US" dirty="0"/>
              <a:t>Debugging (GDB)</a:t>
            </a:r>
          </a:p>
          <a:p>
            <a:r>
              <a:rPr lang="en-US" dirty="0"/>
              <a:t>Testing (Sanity Check)</a:t>
            </a:r>
          </a:p>
          <a:p>
            <a:r>
              <a:rPr lang="en-US" dirty="0"/>
              <a:t>Memory Checking (</a:t>
            </a:r>
            <a:r>
              <a:rPr lang="en-US" dirty="0" err="1"/>
              <a:t>Valgrind</a:t>
            </a:r>
            <a:r>
              <a:rPr lang="en-US" dirty="0"/>
              <a:t>)</a:t>
            </a:r>
          </a:p>
          <a:p>
            <a:r>
              <a:rPr lang="en-US" dirty="0"/>
              <a:t>Profiling (</a:t>
            </a:r>
            <a:r>
              <a:rPr lang="en-US" dirty="0" err="1"/>
              <a:t>Callgrind</a:t>
            </a:r>
            <a:r>
              <a:rPr lang="en-US" dirty="0"/>
              <a:t>)</a:t>
            </a:r>
          </a:p>
        </p:txBody>
      </p:sp>
    </p:spTree>
    <p:extLst>
      <p:ext uri="{BB962C8B-B14F-4D97-AF65-F5344CB8AC3E}">
        <p14:creationId xmlns:p14="http://schemas.microsoft.com/office/powerpoint/2010/main" val="14895626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673E7-FB70-3B4A-AAC6-1380F821608C}"/>
              </a:ext>
            </a:extLst>
          </p:cNvPr>
          <p:cNvSpPr>
            <a:spLocks noGrp="1"/>
          </p:cNvSpPr>
          <p:nvPr>
            <p:ph type="title"/>
          </p:nvPr>
        </p:nvSpPr>
        <p:spPr/>
        <p:txBody>
          <a:bodyPr/>
          <a:lstStyle/>
          <a:p>
            <a:r>
              <a:rPr lang="en-US" dirty="0"/>
              <a:t>Unix And The Command Line</a:t>
            </a:r>
          </a:p>
        </p:txBody>
      </p:sp>
      <p:sp>
        <p:nvSpPr>
          <p:cNvPr id="3" name="Content Placeholder 2">
            <a:extLst>
              <a:ext uri="{FF2B5EF4-FFF2-40B4-BE49-F238E27FC236}">
                <a16:creationId xmlns:a16="http://schemas.microsoft.com/office/drawing/2014/main" id="{978F9822-DD63-E94C-A1C4-3C4AC6B9865A}"/>
              </a:ext>
            </a:extLst>
          </p:cNvPr>
          <p:cNvSpPr>
            <a:spLocks noGrp="1"/>
          </p:cNvSpPr>
          <p:nvPr>
            <p:ph idx="1"/>
          </p:nvPr>
        </p:nvSpPr>
        <p:spPr/>
        <p:txBody>
          <a:bodyPr/>
          <a:lstStyle/>
          <a:p>
            <a:pPr marL="0" indent="0">
              <a:buNone/>
            </a:pPr>
            <a:r>
              <a:rPr lang="en-US" dirty="0"/>
              <a:t>Unix and command line tools are extremely popular tools outside of CS107 for:</a:t>
            </a:r>
          </a:p>
          <a:p>
            <a:r>
              <a:rPr lang="en-US" dirty="0"/>
              <a:t>Running programs (web servers, python programs, remote programs…)</a:t>
            </a:r>
          </a:p>
          <a:p>
            <a:r>
              <a:rPr lang="en-US" dirty="0"/>
              <a:t>Accessing remote servers (Amazon Web Services, Microsoft Azure, Heroku…)</a:t>
            </a:r>
          </a:p>
          <a:p>
            <a:r>
              <a:rPr lang="en-US" dirty="0"/>
              <a:t>Programming embedded devices (Raspberry Pi, etc.)</a:t>
            </a:r>
          </a:p>
          <a:p>
            <a:endParaRPr lang="en-US" dirty="0"/>
          </a:p>
          <a:p>
            <a:pPr marL="0" indent="0">
              <a:buNone/>
            </a:pPr>
            <a:r>
              <a:rPr lang="en-US" u="sng" dirty="0"/>
              <a:t>Our goal for CS107 was to help you become proficient in navigating Unix</a:t>
            </a:r>
            <a:endParaRPr lang="en-US" dirty="0"/>
          </a:p>
          <a:p>
            <a:endParaRPr lang="en-US" dirty="0"/>
          </a:p>
        </p:txBody>
      </p:sp>
    </p:spTree>
    <p:extLst>
      <p:ext uri="{BB962C8B-B14F-4D97-AF65-F5344CB8AC3E}">
        <p14:creationId xmlns:p14="http://schemas.microsoft.com/office/powerpoint/2010/main" val="3415891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40D6-11C7-A047-AB5B-B5C8F2EF0322}"/>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3371D830-896E-D448-AAB6-0B334E219ECC}"/>
              </a:ext>
            </a:extLst>
          </p:cNvPr>
          <p:cNvSpPr>
            <a:spLocks noGrp="1"/>
          </p:cNvSpPr>
          <p:nvPr>
            <p:ph idx="1"/>
          </p:nvPr>
        </p:nvSpPr>
        <p:spPr>
          <a:xfrm>
            <a:off x="152400" y="1295400"/>
            <a:ext cx="11811000" cy="5486400"/>
          </a:xfrm>
        </p:spPr>
        <p:txBody>
          <a:bodyPr/>
          <a:lstStyle/>
          <a:p>
            <a:r>
              <a:rPr lang="en-US" b="1" dirty="0"/>
              <a:t>Info</a:t>
            </a:r>
            <a:r>
              <a:rPr lang="en-US" dirty="0"/>
              <a:t>: Final Exam</a:t>
            </a:r>
          </a:p>
          <a:p>
            <a:r>
              <a:rPr lang="en-US" b="1" dirty="0">
                <a:solidFill>
                  <a:schemeClr val="bg1">
                    <a:lumMod val="85000"/>
                  </a:schemeClr>
                </a:solidFill>
              </a:rPr>
              <a:t>Recap</a:t>
            </a:r>
            <a:r>
              <a:rPr lang="en-US" dirty="0">
                <a:solidFill>
                  <a:schemeClr val="bg1">
                    <a:lumMod val="85000"/>
                  </a:schemeClr>
                </a:solidFill>
              </a:rPr>
              <a:t>: Where We’ve Been</a:t>
            </a:r>
          </a:p>
          <a:p>
            <a:r>
              <a:rPr lang="en-US" dirty="0">
                <a:solidFill>
                  <a:schemeClr val="bg1">
                    <a:lumMod val="85000"/>
                  </a:schemeClr>
                </a:solidFill>
              </a:rPr>
              <a:t>Larger Applications </a:t>
            </a:r>
          </a:p>
          <a:p>
            <a:r>
              <a:rPr lang="en-US" dirty="0">
                <a:solidFill>
                  <a:schemeClr val="bg1">
                    <a:lumMod val="85000"/>
                  </a:schemeClr>
                </a:solidFill>
              </a:rPr>
              <a:t>What’s Next?</a:t>
            </a:r>
          </a:p>
          <a:p>
            <a:r>
              <a:rPr lang="en-US" b="1" dirty="0">
                <a:solidFill>
                  <a:schemeClr val="bg1">
                    <a:lumMod val="85000"/>
                  </a:schemeClr>
                </a:solidFill>
              </a:rPr>
              <a:t>Break</a:t>
            </a:r>
          </a:p>
          <a:p>
            <a:r>
              <a:rPr lang="en-US" dirty="0">
                <a:solidFill>
                  <a:schemeClr val="bg1">
                    <a:lumMod val="85000"/>
                  </a:schemeClr>
                </a:solidFill>
              </a:rPr>
              <a:t>Q&amp;A</a:t>
            </a:r>
          </a:p>
        </p:txBody>
      </p:sp>
    </p:spTree>
    <p:extLst>
      <p:ext uri="{BB962C8B-B14F-4D97-AF65-F5344CB8AC3E}">
        <p14:creationId xmlns:p14="http://schemas.microsoft.com/office/powerpoint/2010/main" val="30522860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DCC4F-744D-5645-A3B5-B8EFBFB02D9A}"/>
              </a:ext>
            </a:extLst>
          </p:cNvPr>
          <p:cNvSpPr>
            <a:spLocks noGrp="1"/>
          </p:cNvSpPr>
          <p:nvPr>
            <p:ph type="title"/>
          </p:nvPr>
        </p:nvSpPr>
        <p:spPr/>
        <p:txBody>
          <a:bodyPr/>
          <a:lstStyle/>
          <a:p>
            <a:r>
              <a:rPr lang="en-US" dirty="0"/>
              <a:t>Coding Style</a:t>
            </a:r>
          </a:p>
        </p:txBody>
      </p:sp>
      <p:sp>
        <p:nvSpPr>
          <p:cNvPr id="3" name="Content Placeholder 2">
            <a:extLst>
              <a:ext uri="{FF2B5EF4-FFF2-40B4-BE49-F238E27FC236}">
                <a16:creationId xmlns:a16="http://schemas.microsoft.com/office/drawing/2014/main" id="{850BB581-2A1C-8040-95D6-68869CBD9005}"/>
              </a:ext>
            </a:extLst>
          </p:cNvPr>
          <p:cNvSpPr>
            <a:spLocks noGrp="1"/>
          </p:cNvSpPr>
          <p:nvPr>
            <p:ph idx="1"/>
          </p:nvPr>
        </p:nvSpPr>
        <p:spPr/>
        <p:txBody>
          <a:bodyPr/>
          <a:lstStyle/>
          <a:p>
            <a:r>
              <a:rPr lang="en-US" dirty="0"/>
              <a:t>Writing clean, readable code is crucial for any computer science project</a:t>
            </a:r>
          </a:p>
          <a:p>
            <a:r>
              <a:rPr lang="en-US" dirty="0"/>
              <a:t>Unfortunately, a fair amount of existing code is poorly-designed/documented</a:t>
            </a:r>
          </a:p>
          <a:p>
            <a:endParaRPr lang="en-US" dirty="0"/>
          </a:p>
          <a:p>
            <a:pPr marL="0" indent="0">
              <a:buNone/>
            </a:pPr>
            <a:r>
              <a:rPr lang="en-US" u="sng" dirty="0"/>
              <a:t>Our goal for CS107 was to help you write with good coding style, and read/understand/comment provided code.</a:t>
            </a:r>
          </a:p>
        </p:txBody>
      </p:sp>
    </p:spTree>
    <p:extLst>
      <p:ext uri="{BB962C8B-B14F-4D97-AF65-F5344CB8AC3E}">
        <p14:creationId xmlns:p14="http://schemas.microsoft.com/office/powerpoint/2010/main" val="227448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08D53-C1F1-3045-860D-F18636B8C8E5}"/>
              </a:ext>
            </a:extLst>
          </p:cNvPr>
          <p:cNvSpPr>
            <a:spLocks noGrp="1"/>
          </p:cNvSpPr>
          <p:nvPr>
            <p:ph type="title"/>
          </p:nvPr>
        </p:nvSpPr>
        <p:spPr/>
        <p:txBody>
          <a:bodyPr/>
          <a:lstStyle/>
          <a:p>
            <a:r>
              <a:rPr lang="en-US" dirty="0"/>
              <a:t>Debugging (GDB)</a:t>
            </a:r>
          </a:p>
        </p:txBody>
      </p:sp>
      <p:sp>
        <p:nvSpPr>
          <p:cNvPr id="3" name="Content Placeholder 2">
            <a:extLst>
              <a:ext uri="{FF2B5EF4-FFF2-40B4-BE49-F238E27FC236}">
                <a16:creationId xmlns:a16="http://schemas.microsoft.com/office/drawing/2014/main" id="{958A5F47-75B1-DE4C-8306-6F91173B5AD1}"/>
              </a:ext>
            </a:extLst>
          </p:cNvPr>
          <p:cNvSpPr>
            <a:spLocks noGrp="1"/>
          </p:cNvSpPr>
          <p:nvPr>
            <p:ph idx="1"/>
          </p:nvPr>
        </p:nvSpPr>
        <p:spPr/>
        <p:txBody>
          <a:bodyPr/>
          <a:lstStyle/>
          <a:p>
            <a:r>
              <a:rPr lang="en-US" dirty="0"/>
              <a:t>Debugging is a crucial skill for any computer scientist</a:t>
            </a:r>
          </a:p>
          <a:p>
            <a:r>
              <a:rPr lang="en-US" u="sng" dirty="0"/>
              <a:t>Our goal for CS107 was to help you become a better debugger</a:t>
            </a:r>
          </a:p>
          <a:p>
            <a:pPr lvl="1"/>
            <a:r>
              <a:rPr lang="en-US" dirty="0"/>
              <a:t>narrow in on bugs</a:t>
            </a:r>
          </a:p>
          <a:p>
            <a:pPr lvl="1"/>
            <a:r>
              <a:rPr lang="en-US" dirty="0"/>
              <a:t>diagnose the issue</a:t>
            </a:r>
          </a:p>
          <a:p>
            <a:pPr lvl="1"/>
            <a:r>
              <a:rPr lang="en-US" dirty="0"/>
              <a:t>implement a fix</a:t>
            </a:r>
          </a:p>
          <a:p>
            <a:r>
              <a:rPr lang="en-US" dirty="0"/>
              <a:t>Practically every project you work on will have debugging facilities</a:t>
            </a:r>
          </a:p>
          <a:p>
            <a:pPr lvl="1"/>
            <a:r>
              <a:rPr lang="en-US" dirty="0"/>
              <a:t>Python: “PDB”</a:t>
            </a:r>
          </a:p>
          <a:p>
            <a:pPr lvl="1"/>
            <a:r>
              <a:rPr lang="en-US" dirty="0"/>
              <a:t>IDEs: built-in debuggers (e.g. QT Creator, Eclipse)</a:t>
            </a:r>
          </a:p>
          <a:p>
            <a:pPr lvl="1"/>
            <a:r>
              <a:rPr lang="en-US" dirty="0"/>
              <a:t>Web development: in-browser debugger</a:t>
            </a:r>
          </a:p>
          <a:p>
            <a:endParaRPr lang="en-US" u="sng" dirty="0"/>
          </a:p>
        </p:txBody>
      </p:sp>
    </p:spTree>
    <p:extLst>
      <p:ext uri="{BB962C8B-B14F-4D97-AF65-F5344CB8AC3E}">
        <p14:creationId xmlns:p14="http://schemas.microsoft.com/office/powerpoint/2010/main" val="3083081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2A52-A0AC-4D4D-912F-0E20F0BDADD0}"/>
              </a:ext>
            </a:extLst>
          </p:cNvPr>
          <p:cNvSpPr>
            <a:spLocks noGrp="1"/>
          </p:cNvSpPr>
          <p:nvPr>
            <p:ph type="title"/>
          </p:nvPr>
        </p:nvSpPr>
        <p:spPr/>
        <p:txBody>
          <a:bodyPr/>
          <a:lstStyle/>
          <a:p>
            <a:r>
              <a:rPr lang="en-US" dirty="0"/>
              <a:t>Testing (Sanity Check)</a:t>
            </a:r>
          </a:p>
        </p:txBody>
      </p:sp>
      <p:sp>
        <p:nvSpPr>
          <p:cNvPr id="3" name="Content Placeholder 2">
            <a:extLst>
              <a:ext uri="{FF2B5EF4-FFF2-40B4-BE49-F238E27FC236}">
                <a16:creationId xmlns:a16="http://schemas.microsoft.com/office/drawing/2014/main" id="{47573D74-2EBE-DB42-A0D4-0F1BAB050CBE}"/>
              </a:ext>
            </a:extLst>
          </p:cNvPr>
          <p:cNvSpPr>
            <a:spLocks noGrp="1"/>
          </p:cNvSpPr>
          <p:nvPr>
            <p:ph idx="1"/>
          </p:nvPr>
        </p:nvSpPr>
        <p:spPr/>
        <p:txBody>
          <a:bodyPr/>
          <a:lstStyle/>
          <a:p>
            <a:r>
              <a:rPr lang="en-US" dirty="0"/>
              <a:t>Testing is a crucial skill for any computer scientist</a:t>
            </a:r>
          </a:p>
          <a:p>
            <a:r>
              <a:rPr lang="en-US" u="sng" dirty="0"/>
              <a:t>Our goal for CS107 was to help you become a better tester</a:t>
            </a:r>
          </a:p>
          <a:p>
            <a:pPr lvl="1"/>
            <a:r>
              <a:rPr lang="en-US" dirty="0"/>
              <a:t>Writing targeted tests to validate correctness</a:t>
            </a:r>
          </a:p>
          <a:p>
            <a:pPr lvl="1"/>
            <a:r>
              <a:rPr lang="en-US" dirty="0"/>
              <a:t>Use tests to prevent regressions</a:t>
            </a:r>
          </a:p>
          <a:p>
            <a:pPr lvl="1"/>
            <a:r>
              <a:rPr lang="en-US" dirty="0"/>
              <a:t>Use tests to develop incrementally</a:t>
            </a:r>
          </a:p>
          <a:p>
            <a:pPr lvl="1"/>
            <a:endParaRPr lang="en-US" dirty="0"/>
          </a:p>
        </p:txBody>
      </p:sp>
    </p:spTree>
    <p:extLst>
      <p:ext uri="{BB962C8B-B14F-4D97-AF65-F5344CB8AC3E}">
        <p14:creationId xmlns:p14="http://schemas.microsoft.com/office/powerpoint/2010/main" val="3441931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55B7D-D290-494E-AAC4-A3D1E541FF05}"/>
              </a:ext>
            </a:extLst>
          </p:cNvPr>
          <p:cNvSpPr>
            <a:spLocks noGrp="1"/>
          </p:cNvSpPr>
          <p:nvPr>
            <p:ph type="title"/>
          </p:nvPr>
        </p:nvSpPr>
        <p:spPr/>
        <p:txBody>
          <a:bodyPr/>
          <a:lstStyle/>
          <a:p>
            <a:r>
              <a:rPr lang="en-US" dirty="0"/>
              <a:t>Memory Checking and Profiling</a:t>
            </a:r>
          </a:p>
        </p:txBody>
      </p:sp>
      <p:sp>
        <p:nvSpPr>
          <p:cNvPr id="3" name="Content Placeholder 2">
            <a:extLst>
              <a:ext uri="{FF2B5EF4-FFF2-40B4-BE49-F238E27FC236}">
                <a16:creationId xmlns:a16="http://schemas.microsoft.com/office/drawing/2014/main" id="{C8C2DFCC-3EA1-774A-B638-228F8E1A2499}"/>
              </a:ext>
            </a:extLst>
          </p:cNvPr>
          <p:cNvSpPr>
            <a:spLocks noGrp="1"/>
          </p:cNvSpPr>
          <p:nvPr>
            <p:ph idx="1"/>
          </p:nvPr>
        </p:nvSpPr>
        <p:spPr/>
        <p:txBody>
          <a:bodyPr/>
          <a:lstStyle/>
          <a:p>
            <a:r>
              <a:rPr lang="en-US" dirty="0"/>
              <a:t>Memory checking and profiling are crucial for any computer scientist to analyze program performance and increase efficiency.</a:t>
            </a:r>
          </a:p>
          <a:p>
            <a:r>
              <a:rPr lang="en-US" dirty="0"/>
              <a:t>Many projects you work on will have profiling and memory analysis facilities:</a:t>
            </a:r>
          </a:p>
          <a:p>
            <a:pPr lvl="1"/>
            <a:r>
              <a:rPr lang="en-US" dirty="0"/>
              <a:t>Mobile development: integrated tools (XCode Instruments, Android Profiler, etc.)</a:t>
            </a:r>
          </a:p>
          <a:p>
            <a:pPr lvl="1"/>
            <a:r>
              <a:rPr lang="en-US" dirty="0"/>
              <a:t>Web development: in-browser tools</a:t>
            </a:r>
          </a:p>
          <a:p>
            <a:endParaRPr lang="en-US" dirty="0"/>
          </a:p>
        </p:txBody>
      </p:sp>
    </p:spTree>
    <p:extLst>
      <p:ext uri="{BB962C8B-B14F-4D97-AF65-F5344CB8AC3E}">
        <p14:creationId xmlns:p14="http://schemas.microsoft.com/office/powerpoint/2010/main" val="2851235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A5C79-5014-A441-BFD4-29F594225E2C}"/>
              </a:ext>
            </a:extLst>
          </p:cNvPr>
          <p:cNvSpPr>
            <a:spLocks noGrp="1"/>
          </p:cNvSpPr>
          <p:nvPr>
            <p:ph type="title"/>
          </p:nvPr>
        </p:nvSpPr>
        <p:spPr/>
        <p:txBody>
          <a:bodyPr/>
          <a:lstStyle/>
          <a:p>
            <a:r>
              <a:rPr lang="en-US" dirty="0"/>
              <a:t>Tools</a:t>
            </a:r>
          </a:p>
        </p:txBody>
      </p:sp>
      <p:sp>
        <p:nvSpPr>
          <p:cNvPr id="3" name="Content Placeholder 2">
            <a:extLst>
              <a:ext uri="{FF2B5EF4-FFF2-40B4-BE49-F238E27FC236}">
                <a16:creationId xmlns:a16="http://schemas.microsoft.com/office/drawing/2014/main" id="{AD6C3A87-9B89-854B-9FF2-508E1D2C4C9C}"/>
              </a:ext>
            </a:extLst>
          </p:cNvPr>
          <p:cNvSpPr>
            <a:spLocks noGrp="1"/>
          </p:cNvSpPr>
          <p:nvPr>
            <p:ph idx="1"/>
          </p:nvPr>
        </p:nvSpPr>
        <p:spPr/>
        <p:txBody>
          <a:bodyPr/>
          <a:lstStyle/>
          <a:p>
            <a:pPr marL="0" indent="0">
              <a:buNone/>
            </a:pPr>
            <a:r>
              <a:rPr lang="en-US" dirty="0"/>
              <a:t>You’ll see manifestations of these tools throughout projects you work on.  We hope you can use your CS107 knowledge to take advantage of them!</a:t>
            </a:r>
          </a:p>
        </p:txBody>
      </p:sp>
      <p:pic>
        <p:nvPicPr>
          <p:cNvPr id="5" name="Picture 4" descr="A screenshot of a cell phone&#10;&#10;Description automatically generated">
            <a:extLst>
              <a:ext uri="{FF2B5EF4-FFF2-40B4-BE49-F238E27FC236}">
                <a16:creationId xmlns:a16="http://schemas.microsoft.com/office/drawing/2014/main" id="{A332B793-7A50-2B4C-A2FD-002427FF7D97}"/>
              </a:ext>
            </a:extLst>
          </p:cNvPr>
          <p:cNvPicPr>
            <a:picLocks noChangeAspect="1"/>
          </p:cNvPicPr>
          <p:nvPr/>
        </p:nvPicPr>
        <p:blipFill>
          <a:blip r:embed="rId3"/>
          <a:stretch>
            <a:fillRect/>
          </a:stretch>
        </p:blipFill>
        <p:spPr>
          <a:xfrm>
            <a:off x="2667000" y="2286000"/>
            <a:ext cx="6858000" cy="4412316"/>
          </a:xfrm>
          <a:prstGeom prst="rect">
            <a:avLst/>
          </a:prstGeom>
        </p:spPr>
      </p:pic>
    </p:spTree>
    <p:extLst>
      <p:ext uri="{BB962C8B-B14F-4D97-AF65-F5344CB8AC3E}">
        <p14:creationId xmlns:p14="http://schemas.microsoft.com/office/powerpoint/2010/main" val="4523966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33E7E-FDD8-CB40-BAC6-C5409D8958C4}"/>
              </a:ext>
            </a:extLst>
          </p:cNvPr>
          <p:cNvSpPr>
            <a:spLocks noGrp="1"/>
          </p:cNvSpPr>
          <p:nvPr>
            <p:ph type="title"/>
          </p:nvPr>
        </p:nvSpPr>
        <p:spPr/>
        <p:txBody>
          <a:bodyPr/>
          <a:lstStyle/>
          <a:p>
            <a:r>
              <a:rPr lang="en-US" dirty="0"/>
              <a:t>Concepts</a:t>
            </a:r>
          </a:p>
        </p:txBody>
      </p:sp>
      <p:sp>
        <p:nvSpPr>
          <p:cNvPr id="3" name="Content Placeholder 2">
            <a:extLst>
              <a:ext uri="{FF2B5EF4-FFF2-40B4-BE49-F238E27FC236}">
                <a16:creationId xmlns:a16="http://schemas.microsoft.com/office/drawing/2014/main" id="{66ECC1A0-CB32-ED49-B4D4-E37ACCCBEA0B}"/>
              </a:ext>
            </a:extLst>
          </p:cNvPr>
          <p:cNvSpPr>
            <a:spLocks noGrp="1"/>
          </p:cNvSpPr>
          <p:nvPr>
            <p:ph idx="1"/>
          </p:nvPr>
        </p:nvSpPr>
        <p:spPr/>
        <p:txBody>
          <a:bodyPr/>
          <a:lstStyle/>
          <a:p>
            <a:r>
              <a:rPr lang="en-US" dirty="0"/>
              <a:t>C Language</a:t>
            </a:r>
          </a:p>
          <a:p>
            <a:r>
              <a:rPr lang="en-US" dirty="0"/>
              <a:t>Bit-Level Representations</a:t>
            </a:r>
          </a:p>
          <a:p>
            <a:r>
              <a:rPr lang="en-US" dirty="0"/>
              <a:t>Arrays and Pointers</a:t>
            </a:r>
          </a:p>
          <a:p>
            <a:r>
              <a:rPr lang="en-US" dirty="0"/>
              <a:t>Memory Management</a:t>
            </a:r>
          </a:p>
          <a:p>
            <a:r>
              <a:rPr lang="en-US" dirty="0"/>
              <a:t>Generics</a:t>
            </a:r>
          </a:p>
          <a:p>
            <a:r>
              <a:rPr lang="en-US" dirty="0"/>
              <a:t>Assembly</a:t>
            </a:r>
          </a:p>
        </p:txBody>
      </p:sp>
    </p:spTree>
    <p:extLst>
      <p:ext uri="{BB962C8B-B14F-4D97-AF65-F5344CB8AC3E}">
        <p14:creationId xmlns:p14="http://schemas.microsoft.com/office/powerpoint/2010/main" val="2029796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DE77D-1D27-354C-8322-D7ADE5E991C6}"/>
              </a:ext>
            </a:extLst>
          </p:cNvPr>
          <p:cNvSpPr>
            <a:spLocks noGrp="1"/>
          </p:cNvSpPr>
          <p:nvPr>
            <p:ph type="title"/>
          </p:nvPr>
        </p:nvSpPr>
        <p:spPr/>
        <p:txBody>
          <a:bodyPr/>
          <a:lstStyle/>
          <a:p>
            <a:r>
              <a:rPr lang="en-US" dirty="0"/>
              <a:t>Systems</a:t>
            </a:r>
          </a:p>
        </p:txBody>
      </p:sp>
      <p:sp>
        <p:nvSpPr>
          <p:cNvPr id="3" name="Content Placeholder 2">
            <a:extLst>
              <a:ext uri="{FF2B5EF4-FFF2-40B4-BE49-F238E27FC236}">
                <a16:creationId xmlns:a16="http://schemas.microsoft.com/office/drawing/2014/main" id="{DF63744D-437E-A245-A2C7-6356082B0DD9}"/>
              </a:ext>
            </a:extLst>
          </p:cNvPr>
          <p:cNvSpPr>
            <a:spLocks noGrp="1"/>
          </p:cNvSpPr>
          <p:nvPr>
            <p:ph idx="1"/>
          </p:nvPr>
        </p:nvSpPr>
        <p:spPr>
          <a:xfrm>
            <a:off x="152400" y="1295400"/>
            <a:ext cx="11811000" cy="5410200"/>
          </a:xfrm>
        </p:spPr>
        <p:txBody>
          <a:bodyPr/>
          <a:lstStyle/>
          <a:p>
            <a:pPr marL="0" indent="0">
              <a:buNone/>
            </a:pPr>
            <a:r>
              <a:rPr lang="en-US" b="1" dirty="0"/>
              <a:t>How is an operating system implemented? (take CS140!)</a:t>
            </a:r>
            <a:endParaRPr lang="en-US" dirty="0"/>
          </a:p>
          <a:p>
            <a:pPr>
              <a:spcBef>
                <a:spcPts val="0"/>
              </a:spcBef>
            </a:pPr>
            <a:r>
              <a:rPr lang="en-US" dirty="0"/>
              <a:t>Threads</a:t>
            </a:r>
          </a:p>
          <a:p>
            <a:pPr>
              <a:spcBef>
                <a:spcPts val="0"/>
              </a:spcBef>
            </a:pPr>
            <a:r>
              <a:rPr lang="en-US" dirty="0"/>
              <a:t>User Programs</a:t>
            </a:r>
          </a:p>
          <a:p>
            <a:pPr>
              <a:spcBef>
                <a:spcPts val="0"/>
              </a:spcBef>
            </a:pPr>
            <a:r>
              <a:rPr lang="en-US" dirty="0"/>
              <a:t>Virtual Memory</a:t>
            </a:r>
          </a:p>
          <a:p>
            <a:pPr>
              <a:spcBef>
                <a:spcPts val="0"/>
              </a:spcBef>
            </a:pPr>
            <a:r>
              <a:rPr lang="en-US" dirty="0"/>
              <a:t>Filesystem</a:t>
            </a:r>
          </a:p>
          <a:p>
            <a:pPr marL="0" indent="0">
              <a:buNone/>
            </a:pPr>
            <a:r>
              <a:rPr lang="en-US" b="1" dirty="0"/>
              <a:t>How is a compiler implemented? (take CS143!)</a:t>
            </a:r>
            <a:endParaRPr lang="en-US" dirty="0"/>
          </a:p>
          <a:p>
            <a:pPr marL="0">
              <a:spcBef>
                <a:spcPts val="0"/>
              </a:spcBef>
            </a:pPr>
            <a:r>
              <a:rPr lang="en-US" dirty="0"/>
              <a:t>Lexical analysis</a:t>
            </a:r>
          </a:p>
          <a:p>
            <a:pPr marL="0">
              <a:spcBef>
                <a:spcPts val="0"/>
              </a:spcBef>
            </a:pPr>
            <a:r>
              <a:rPr lang="en-US" dirty="0"/>
              <a:t>Parsing</a:t>
            </a:r>
          </a:p>
          <a:p>
            <a:pPr marL="0">
              <a:spcBef>
                <a:spcPts val="0"/>
              </a:spcBef>
            </a:pPr>
            <a:r>
              <a:rPr lang="en-US" dirty="0"/>
              <a:t>Semantic Analysis</a:t>
            </a:r>
          </a:p>
          <a:p>
            <a:pPr marL="0">
              <a:spcBef>
                <a:spcPts val="0"/>
              </a:spcBef>
            </a:pPr>
            <a:r>
              <a:rPr lang="en-US" dirty="0"/>
              <a:t>Code Generation</a:t>
            </a:r>
          </a:p>
          <a:p>
            <a:pPr marL="0" indent="0">
              <a:buNone/>
            </a:pPr>
            <a:r>
              <a:rPr lang="en-US" b="1" dirty="0"/>
              <a:t>How can applications communicate over a network? (take CS110/CS144!)</a:t>
            </a:r>
            <a:endParaRPr lang="en-US" dirty="0"/>
          </a:p>
          <a:p>
            <a:pPr>
              <a:spcBef>
                <a:spcPts val="0"/>
              </a:spcBef>
            </a:pPr>
            <a:r>
              <a:rPr lang="en-US" dirty="0"/>
              <a:t>How can we weigh different tradeoffs of network architecture design?</a:t>
            </a:r>
          </a:p>
          <a:p>
            <a:pPr>
              <a:spcBef>
                <a:spcPts val="0"/>
              </a:spcBef>
            </a:pPr>
            <a:r>
              <a:rPr lang="en-US" dirty="0"/>
              <a:t>How can we effectively transmit bits across a network?</a:t>
            </a:r>
          </a:p>
        </p:txBody>
      </p:sp>
    </p:spTree>
    <p:extLst>
      <p:ext uri="{BB962C8B-B14F-4D97-AF65-F5344CB8AC3E}">
        <p14:creationId xmlns:p14="http://schemas.microsoft.com/office/powerpoint/2010/main" val="2284153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DE77D-1D27-354C-8322-D7ADE5E991C6}"/>
              </a:ext>
            </a:extLst>
          </p:cNvPr>
          <p:cNvSpPr>
            <a:spLocks noGrp="1"/>
          </p:cNvSpPr>
          <p:nvPr>
            <p:ph type="title"/>
          </p:nvPr>
        </p:nvSpPr>
        <p:spPr/>
        <p:txBody>
          <a:bodyPr/>
          <a:lstStyle/>
          <a:p>
            <a:r>
              <a:rPr lang="en-US" dirty="0"/>
              <a:t>Systems</a:t>
            </a:r>
          </a:p>
        </p:txBody>
      </p:sp>
      <p:sp>
        <p:nvSpPr>
          <p:cNvPr id="3" name="Content Placeholder 2">
            <a:extLst>
              <a:ext uri="{FF2B5EF4-FFF2-40B4-BE49-F238E27FC236}">
                <a16:creationId xmlns:a16="http://schemas.microsoft.com/office/drawing/2014/main" id="{DF63744D-437E-A245-A2C7-6356082B0DD9}"/>
              </a:ext>
            </a:extLst>
          </p:cNvPr>
          <p:cNvSpPr>
            <a:spLocks noGrp="1"/>
          </p:cNvSpPr>
          <p:nvPr>
            <p:ph idx="1"/>
          </p:nvPr>
        </p:nvSpPr>
        <p:spPr>
          <a:xfrm>
            <a:off x="152400" y="1295400"/>
            <a:ext cx="11811000" cy="5410200"/>
          </a:xfrm>
        </p:spPr>
        <p:txBody>
          <a:bodyPr/>
          <a:lstStyle/>
          <a:p>
            <a:pPr marL="0" indent="0">
              <a:buNone/>
            </a:pPr>
            <a:r>
              <a:rPr lang="en-US" b="1" dirty="0"/>
              <a:t>How can we write programs that execute multiple tasks simultaneously? (take CS110!)</a:t>
            </a:r>
            <a:endParaRPr lang="en-US" dirty="0"/>
          </a:p>
          <a:p>
            <a:pPr>
              <a:spcBef>
                <a:spcPts val="0"/>
              </a:spcBef>
            </a:pPr>
            <a:r>
              <a:rPr lang="en-US" dirty="0"/>
              <a:t>Threads of execution</a:t>
            </a:r>
          </a:p>
          <a:p>
            <a:pPr>
              <a:spcBef>
                <a:spcPts val="0"/>
              </a:spcBef>
            </a:pPr>
            <a:r>
              <a:rPr lang="en-US" dirty="0"/>
              <a:t>”Locks” to prevent simultaneous access</a:t>
            </a:r>
          </a:p>
        </p:txBody>
      </p:sp>
    </p:spTree>
    <p:extLst>
      <p:ext uri="{BB962C8B-B14F-4D97-AF65-F5344CB8AC3E}">
        <p14:creationId xmlns:p14="http://schemas.microsoft.com/office/powerpoint/2010/main" val="32451751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ECFFF-460F-7D48-8096-EB84675D30C4}"/>
              </a:ext>
            </a:extLst>
          </p:cNvPr>
          <p:cNvSpPr>
            <a:spLocks noGrp="1"/>
          </p:cNvSpPr>
          <p:nvPr>
            <p:ph type="title"/>
          </p:nvPr>
        </p:nvSpPr>
        <p:spPr/>
        <p:txBody>
          <a:bodyPr/>
          <a:lstStyle/>
          <a:p>
            <a:r>
              <a:rPr lang="en-US" dirty="0"/>
              <a:t>Machine Learning</a:t>
            </a:r>
          </a:p>
        </p:txBody>
      </p:sp>
      <p:sp>
        <p:nvSpPr>
          <p:cNvPr id="3" name="Content Placeholder 2">
            <a:extLst>
              <a:ext uri="{FF2B5EF4-FFF2-40B4-BE49-F238E27FC236}">
                <a16:creationId xmlns:a16="http://schemas.microsoft.com/office/drawing/2014/main" id="{484138C2-DD52-3041-82EB-6D12D6FD6D16}"/>
              </a:ext>
            </a:extLst>
          </p:cNvPr>
          <p:cNvSpPr>
            <a:spLocks noGrp="1"/>
          </p:cNvSpPr>
          <p:nvPr>
            <p:ph idx="1"/>
          </p:nvPr>
        </p:nvSpPr>
        <p:spPr/>
        <p:txBody>
          <a:bodyPr/>
          <a:lstStyle/>
          <a:p>
            <a:pPr marL="0" indent="0">
              <a:buNone/>
            </a:pPr>
            <a:r>
              <a:rPr lang="en-US" b="1" dirty="0"/>
              <a:t>Can we speed up machine learning training with reduced precision computation?</a:t>
            </a:r>
            <a:endParaRPr lang="en-US" dirty="0"/>
          </a:p>
          <a:p>
            <a:r>
              <a:rPr lang="en-US" dirty="0">
                <a:hlinkClick r:id="rId2"/>
              </a:rPr>
              <a:t>https://www.top500.org/news/ibm-takes-aim-at-reduced-precision-for-new-generation-of-ai-chips/</a:t>
            </a:r>
            <a:endParaRPr lang="en-US" dirty="0"/>
          </a:p>
          <a:p>
            <a:r>
              <a:rPr lang="en-US" dirty="0">
                <a:hlinkClick r:id="rId3"/>
              </a:rPr>
              <a:t>https://devblogs.nvidia.com/mixed-precision-training-deep-neural-networks/</a:t>
            </a:r>
            <a:endParaRPr lang="en-US" dirty="0"/>
          </a:p>
          <a:p>
            <a:pPr marL="0" indent="0">
              <a:buNone/>
            </a:pPr>
            <a:endParaRPr lang="en-US" dirty="0"/>
          </a:p>
          <a:p>
            <a:pPr marL="0" indent="0">
              <a:buNone/>
            </a:pPr>
            <a:r>
              <a:rPr lang="en-US" b="1" dirty="0"/>
              <a:t>How can we implement performant machine learning libraries?</a:t>
            </a:r>
          </a:p>
          <a:p>
            <a:r>
              <a:rPr lang="en-US" dirty="0"/>
              <a:t>Popular tools such as TensorFlow and </a:t>
            </a:r>
            <a:r>
              <a:rPr lang="en-US" dirty="0" err="1"/>
              <a:t>PyTorch</a:t>
            </a:r>
            <a:r>
              <a:rPr lang="en-US" dirty="0"/>
              <a:t> are implemented using C!</a:t>
            </a:r>
          </a:p>
          <a:p>
            <a:r>
              <a:rPr lang="en-US" dirty="0">
                <a:hlinkClick r:id="rId4"/>
              </a:rPr>
              <a:t>https://pytorch.org/blog/a-tour-of-pytorch-internals-1/</a:t>
            </a:r>
            <a:endParaRPr lang="en-US" dirty="0"/>
          </a:p>
          <a:p>
            <a:r>
              <a:rPr lang="en-US" dirty="0">
                <a:hlinkClick r:id="rId5"/>
              </a:rPr>
              <a:t>https://www.tensorflow.org/guide/extend/architecture</a:t>
            </a:r>
            <a:endParaRPr lang="en-US" dirty="0"/>
          </a:p>
        </p:txBody>
      </p:sp>
    </p:spTree>
    <p:extLst>
      <p:ext uri="{BB962C8B-B14F-4D97-AF65-F5344CB8AC3E}">
        <p14:creationId xmlns:p14="http://schemas.microsoft.com/office/powerpoint/2010/main" val="3832610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E7C05-1C81-D546-9F15-2E9027845887}"/>
              </a:ext>
            </a:extLst>
          </p:cNvPr>
          <p:cNvSpPr>
            <a:spLocks noGrp="1"/>
          </p:cNvSpPr>
          <p:nvPr>
            <p:ph type="title"/>
          </p:nvPr>
        </p:nvSpPr>
        <p:spPr/>
        <p:txBody>
          <a:bodyPr/>
          <a:lstStyle/>
          <a:p>
            <a:r>
              <a:rPr lang="en-US" dirty="0"/>
              <a:t>Web Development</a:t>
            </a:r>
          </a:p>
        </p:txBody>
      </p:sp>
      <p:sp>
        <p:nvSpPr>
          <p:cNvPr id="3" name="Content Placeholder 2">
            <a:extLst>
              <a:ext uri="{FF2B5EF4-FFF2-40B4-BE49-F238E27FC236}">
                <a16:creationId xmlns:a16="http://schemas.microsoft.com/office/drawing/2014/main" id="{3CD426AC-4361-174C-A973-9A03EF72E006}"/>
              </a:ext>
            </a:extLst>
          </p:cNvPr>
          <p:cNvSpPr>
            <a:spLocks noGrp="1"/>
          </p:cNvSpPr>
          <p:nvPr>
            <p:ph idx="1"/>
          </p:nvPr>
        </p:nvSpPr>
        <p:spPr/>
        <p:txBody>
          <a:bodyPr/>
          <a:lstStyle/>
          <a:p>
            <a:pPr marL="0" indent="0">
              <a:buNone/>
            </a:pPr>
            <a:r>
              <a:rPr lang="en-US" b="1" dirty="0"/>
              <a:t>How can we efficiently translate </a:t>
            </a:r>
            <a:r>
              <a:rPr lang="en-US" b="1" dirty="0" err="1"/>
              <a:t>Javascript</a:t>
            </a:r>
            <a:r>
              <a:rPr lang="en-US" b="1" dirty="0"/>
              <a:t> code to machine code?</a:t>
            </a:r>
          </a:p>
          <a:p>
            <a:r>
              <a:rPr lang="en-US" dirty="0"/>
              <a:t>The Chrome V8 JavaScript engine converts </a:t>
            </a:r>
            <a:r>
              <a:rPr lang="en-US" dirty="0" err="1"/>
              <a:t>Javascript</a:t>
            </a:r>
            <a:r>
              <a:rPr lang="en-US" dirty="0"/>
              <a:t> into machine code for computers to execute: </a:t>
            </a:r>
            <a:r>
              <a:rPr lang="en-US" dirty="0">
                <a:hlinkClick r:id="rId2"/>
              </a:rPr>
              <a:t>https://medium.freecodecamp.org/understanding-the-core-of-nodejs-the-powerful-chrome-v8-engine-79e7eb8af964</a:t>
            </a:r>
            <a:endParaRPr lang="en-US" dirty="0"/>
          </a:p>
          <a:p>
            <a:r>
              <a:rPr lang="en-US" dirty="0"/>
              <a:t>The popular Node.js web server tool is built on Chrome V8</a:t>
            </a:r>
          </a:p>
          <a:p>
            <a:endParaRPr lang="en-US" dirty="0"/>
          </a:p>
          <a:p>
            <a:pPr marL="0" indent="0">
              <a:buNone/>
            </a:pPr>
            <a:r>
              <a:rPr lang="en-US" b="1" dirty="0"/>
              <a:t>How can we compile programs into an efficient binary instruction format that runs in a web browser?</a:t>
            </a:r>
          </a:p>
          <a:p>
            <a:r>
              <a:rPr lang="en-US" dirty="0" err="1"/>
              <a:t>WebAssembly</a:t>
            </a:r>
            <a:r>
              <a:rPr lang="en-US" dirty="0"/>
              <a:t> is an emerging standard instruction format that runs in browsers: </a:t>
            </a:r>
            <a:r>
              <a:rPr lang="en-US" dirty="0">
                <a:hlinkClick r:id="rId3"/>
              </a:rPr>
              <a:t>https://webassembly.org</a:t>
            </a:r>
            <a:r>
              <a:rPr lang="en-US" dirty="0"/>
              <a:t> </a:t>
            </a:r>
          </a:p>
          <a:p>
            <a:r>
              <a:rPr lang="en-US" dirty="0"/>
              <a:t>You can compile C/C++/other languages into </a:t>
            </a:r>
            <a:r>
              <a:rPr lang="en-US" dirty="0" err="1"/>
              <a:t>WebAssembly</a:t>
            </a:r>
            <a:r>
              <a:rPr lang="en-US" dirty="0"/>
              <a:t> for </a:t>
            </a:r>
            <a:r>
              <a:rPr lang="en-US" dirty="0">
                <a:hlinkClick r:id="rId4"/>
              </a:rPr>
              <a:t>web execution</a:t>
            </a:r>
            <a:endParaRPr lang="en-US" dirty="0"/>
          </a:p>
        </p:txBody>
      </p:sp>
    </p:spTree>
    <p:extLst>
      <p:ext uri="{BB962C8B-B14F-4D97-AF65-F5344CB8AC3E}">
        <p14:creationId xmlns:p14="http://schemas.microsoft.com/office/powerpoint/2010/main" val="3880489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8DA51-5CE4-6A48-8094-2824A1AB9929}"/>
              </a:ext>
            </a:extLst>
          </p:cNvPr>
          <p:cNvSpPr>
            <a:spLocks noGrp="1"/>
          </p:cNvSpPr>
          <p:nvPr>
            <p:ph type="title"/>
          </p:nvPr>
        </p:nvSpPr>
        <p:spPr/>
        <p:txBody>
          <a:bodyPr/>
          <a:lstStyle/>
          <a:p>
            <a:r>
              <a:rPr lang="en-US" dirty="0"/>
              <a:t>Final Exam</a:t>
            </a:r>
          </a:p>
        </p:txBody>
      </p:sp>
      <p:sp>
        <p:nvSpPr>
          <p:cNvPr id="3" name="Content Placeholder 2">
            <a:extLst>
              <a:ext uri="{FF2B5EF4-FFF2-40B4-BE49-F238E27FC236}">
                <a16:creationId xmlns:a16="http://schemas.microsoft.com/office/drawing/2014/main" id="{76E55669-06A4-6B46-8D19-FDAE80A9A2A8}"/>
              </a:ext>
            </a:extLst>
          </p:cNvPr>
          <p:cNvSpPr>
            <a:spLocks noGrp="1"/>
          </p:cNvSpPr>
          <p:nvPr>
            <p:ph idx="1"/>
          </p:nvPr>
        </p:nvSpPr>
        <p:spPr>
          <a:xfrm>
            <a:off x="152400" y="1295400"/>
            <a:ext cx="11811000" cy="5562600"/>
          </a:xfrm>
        </p:spPr>
        <p:txBody>
          <a:bodyPr/>
          <a:lstStyle/>
          <a:p>
            <a:r>
              <a:rPr lang="en-US" dirty="0"/>
              <a:t>The final exam is </a:t>
            </a:r>
            <a:r>
              <a:rPr lang="en-US" b="1" dirty="0"/>
              <a:t>Wed. 6/12 12:15-3:15PM in Hewlett 200</a:t>
            </a:r>
          </a:p>
          <a:p>
            <a:r>
              <a:rPr lang="en-US" dirty="0"/>
              <a:t>Covers all material from the quarter</a:t>
            </a:r>
          </a:p>
          <a:p>
            <a:r>
              <a:rPr lang="en-US" dirty="0"/>
              <a:t>Closed-book, 1 2-sided page of notes permitted, C reference sheet provided, Assembly reference sheet provided</a:t>
            </a:r>
          </a:p>
          <a:p>
            <a:r>
              <a:rPr lang="en-US" dirty="0"/>
              <a:t>Administered via </a:t>
            </a:r>
            <a:r>
              <a:rPr lang="en-US" dirty="0" err="1"/>
              <a:t>BlueBook</a:t>
            </a:r>
            <a:r>
              <a:rPr lang="en-US" dirty="0"/>
              <a:t> software (on your laptop)</a:t>
            </a:r>
          </a:p>
          <a:p>
            <a:r>
              <a:rPr lang="en-US" dirty="0"/>
              <a:t>Practice materials will be available on the course website next week</a:t>
            </a:r>
          </a:p>
          <a:p>
            <a:r>
              <a:rPr lang="en-US" dirty="0"/>
              <a:t>If you need exam accommodations, please do your best to let us know by </a:t>
            </a:r>
            <a:r>
              <a:rPr lang="en-US" b="1" dirty="0"/>
              <a:t>Wednesday 6/5.</a:t>
            </a:r>
          </a:p>
          <a:p>
            <a:r>
              <a:rPr lang="en-US" dirty="0"/>
              <a:t>If you need a laptop for the exam, you </a:t>
            </a:r>
            <a:r>
              <a:rPr lang="en-US" b="1" u="sng" dirty="0"/>
              <a:t>must</a:t>
            </a:r>
            <a:r>
              <a:rPr lang="en-US" dirty="0"/>
              <a:t> let us know by </a:t>
            </a:r>
            <a:r>
              <a:rPr lang="en-US" b="1" dirty="0"/>
              <a:t>Wednesday 6/5</a:t>
            </a:r>
            <a:r>
              <a:rPr lang="en-US" dirty="0"/>
              <a:t>.  Limited charging outlets will be available for those who need them.</a:t>
            </a:r>
          </a:p>
        </p:txBody>
      </p:sp>
    </p:spTree>
    <p:extLst>
      <p:ext uri="{BB962C8B-B14F-4D97-AF65-F5344CB8AC3E}">
        <p14:creationId xmlns:p14="http://schemas.microsoft.com/office/powerpoint/2010/main" val="3582278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30831-4BCF-8846-B147-607A5AD1E614}"/>
              </a:ext>
            </a:extLst>
          </p:cNvPr>
          <p:cNvSpPr>
            <a:spLocks noGrp="1"/>
          </p:cNvSpPr>
          <p:nvPr>
            <p:ph type="title"/>
          </p:nvPr>
        </p:nvSpPr>
        <p:spPr/>
        <p:txBody>
          <a:bodyPr/>
          <a:lstStyle/>
          <a:p>
            <a:r>
              <a:rPr lang="en-US" dirty="0"/>
              <a:t>Programming Languages / Runtimes</a:t>
            </a:r>
          </a:p>
        </p:txBody>
      </p:sp>
      <p:sp>
        <p:nvSpPr>
          <p:cNvPr id="3" name="Content Placeholder 2">
            <a:extLst>
              <a:ext uri="{FF2B5EF4-FFF2-40B4-BE49-F238E27FC236}">
                <a16:creationId xmlns:a16="http://schemas.microsoft.com/office/drawing/2014/main" id="{F907B4B1-2C11-7544-980B-049D86A55BBF}"/>
              </a:ext>
            </a:extLst>
          </p:cNvPr>
          <p:cNvSpPr>
            <a:spLocks noGrp="1"/>
          </p:cNvSpPr>
          <p:nvPr>
            <p:ph idx="1"/>
          </p:nvPr>
        </p:nvSpPr>
        <p:spPr/>
        <p:txBody>
          <a:bodyPr/>
          <a:lstStyle/>
          <a:p>
            <a:pPr marL="0" indent="0">
              <a:buNone/>
            </a:pPr>
            <a:r>
              <a:rPr lang="en-US" b="1" dirty="0"/>
              <a:t>How can programming languages and runtimes efficiently manage memory?</a:t>
            </a:r>
            <a:endParaRPr lang="en-US" dirty="0"/>
          </a:p>
          <a:p>
            <a:r>
              <a:rPr lang="en-US" dirty="0"/>
              <a:t>Manual memory management (C/C++)</a:t>
            </a:r>
          </a:p>
          <a:p>
            <a:r>
              <a:rPr lang="en-US" dirty="0"/>
              <a:t>Reference Counting (Swift)</a:t>
            </a:r>
          </a:p>
          <a:p>
            <a:r>
              <a:rPr lang="en-US" dirty="0"/>
              <a:t>Garbage Collection (Java)</a:t>
            </a:r>
          </a:p>
          <a:p>
            <a:endParaRPr lang="en-US" dirty="0"/>
          </a:p>
          <a:p>
            <a:pPr marL="0" indent="0">
              <a:buNone/>
            </a:pPr>
            <a:r>
              <a:rPr lang="en-US" b="1" dirty="0"/>
              <a:t>How can we design programming languages to reduce the potential for programmer error?</a:t>
            </a:r>
          </a:p>
          <a:p>
            <a:r>
              <a:rPr lang="en-US" dirty="0"/>
              <a:t>Haskell/Swift ”</a:t>
            </a:r>
            <a:r>
              <a:rPr lang="en-US" dirty="0" err="1"/>
              <a:t>Optionals</a:t>
            </a:r>
            <a:r>
              <a:rPr lang="en-US" dirty="0"/>
              <a:t>”</a:t>
            </a:r>
          </a:p>
          <a:p>
            <a:endParaRPr lang="en-US" dirty="0"/>
          </a:p>
          <a:p>
            <a:pPr marL="0" indent="0">
              <a:buNone/>
            </a:pPr>
            <a:r>
              <a:rPr lang="en-US" b="1" dirty="0"/>
              <a:t>How can we design portable programming languages?</a:t>
            </a:r>
          </a:p>
          <a:p>
            <a:r>
              <a:rPr lang="en-US" dirty="0"/>
              <a:t>Java Bytecode: </a:t>
            </a:r>
            <a:r>
              <a:rPr lang="en-US" dirty="0">
                <a:hlinkClick r:id="rId2"/>
              </a:rPr>
              <a:t>https://en.wikipedia.org/wiki/Java_bytecode</a:t>
            </a:r>
            <a:endParaRPr lang="en-US" dirty="0"/>
          </a:p>
        </p:txBody>
      </p:sp>
    </p:spTree>
    <p:extLst>
      <p:ext uri="{BB962C8B-B14F-4D97-AF65-F5344CB8AC3E}">
        <p14:creationId xmlns:p14="http://schemas.microsoft.com/office/powerpoint/2010/main" val="3901347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FA194-2043-CB42-9D07-BEBD9B3FDB84}"/>
              </a:ext>
            </a:extLst>
          </p:cNvPr>
          <p:cNvSpPr>
            <a:spLocks noGrp="1"/>
          </p:cNvSpPr>
          <p:nvPr>
            <p:ph type="title"/>
          </p:nvPr>
        </p:nvSpPr>
        <p:spPr/>
        <p:txBody>
          <a:bodyPr/>
          <a:lstStyle/>
          <a:p>
            <a:r>
              <a:rPr lang="en-US" dirty="0"/>
              <a:t>Theory</a:t>
            </a:r>
          </a:p>
        </p:txBody>
      </p:sp>
      <p:sp>
        <p:nvSpPr>
          <p:cNvPr id="3" name="Content Placeholder 2">
            <a:extLst>
              <a:ext uri="{FF2B5EF4-FFF2-40B4-BE49-F238E27FC236}">
                <a16:creationId xmlns:a16="http://schemas.microsoft.com/office/drawing/2014/main" id="{912D07A3-E52B-7F43-935D-F4B3AFB37931}"/>
              </a:ext>
            </a:extLst>
          </p:cNvPr>
          <p:cNvSpPr>
            <a:spLocks noGrp="1"/>
          </p:cNvSpPr>
          <p:nvPr>
            <p:ph idx="1"/>
          </p:nvPr>
        </p:nvSpPr>
        <p:spPr/>
        <p:txBody>
          <a:bodyPr/>
          <a:lstStyle/>
          <a:p>
            <a:pPr marL="0" indent="0">
              <a:buNone/>
            </a:pPr>
            <a:r>
              <a:rPr lang="en-US" b="1" dirty="0"/>
              <a:t>How can compilers output efficient machine code instructions for programs?</a:t>
            </a:r>
            <a:endParaRPr lang="en-US" dirty="0"/>
          </a:p>
          <a:p>
            <a:r>
              <a:rPr lang="en-US" dirty="0"/>
              <a:t>Languages can be represented as regular expressions and context-free grammars</a:t>
            </a:r>
          </a:p>
          <a:p>
            <a:r>
              <a:rPr lang="en-US" dirty="0"/>
              <a:t>We can model programs as control-flow graphs for additional optimization</a:t>
            </a:r>
          </a:p>
        </p:txBody>
      </p:sp>
    </p:spTree>
    <p:extLst>
      <p:ext uri="{BB962C8B-B14F-4D97-AF65-F5344CB8AC3E}">
        <p14:creationId xmlns:p14="http://schemas.microsoft.com/office/powerpoint/2010/main" val="214771042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3E63E-4E77-D244-B27B-6095105FA7F3}"/>
              </a:ext>
            </a:extLst>
          </p:cNvPr>
          <p:cNvSpPr>
            <a:spLocks noGrp="1"/>
          </p:cNvSpPr>
          <p:nvPr>
            <p:ph type="title"/>
          </p:nvPr>
        </p:nvSpPr>
        <p:spPr/>
        <p:txBody>
          <a:bodyPr/>
          <a:lstStyle/>
          <a:p>
            <a:r>
              <a:rPr lang="en-US" dirty="0"/>
              <a:t>Security</a:t>
            </a:r>
          </a:p>
        </p:txBody>
      </p:sp>
      <p:sp>
        <p:nvSpPr>
          <p:cNvPr id="3" name="Content Placeholder 2">
            <a:extLst>
              <a:ext uri="{FF2B5EF4-FFF2-40B4-BE49-F238E27FC236}">
                <a16:creationId xmlns:a16="http://schemas.microsoft.com/office/drawing/2014/main" id="{36DC4B8A-EDFB-2240-8029-C125DBA85945}"/>
              </a:ext>
            </a:extLst>
          </p:cNvPr>
          <p:cNvSpPr>
            <a:spLocks noGrp="1"/>
          </p:cNvSpPr>
          <p:nvPr>
            <p:ph idx="1"/>
          </p:nvPr>
        </p:nvSpPr>
        <p:spPr/>
        <p:txBody>
          <a:bodyPr/>
          <a:lstStyle/>
          <a:p>
            <a:pPr marL="0" indent="0">
              <a:buNone/>
            </a:pPr>
            <a:r>
              <a:rPr lang="en-US" b="1" dirty="0"/>
              <a:t>How can we find / fix vulnerabilities at various levels in our programs?</a:t>
            </a:r>
          </a:p>
          <a:p>
            <a:r>
              <a:rPr lang="en-US" dirty="0"/>
              <a:t>Understand machine-level representation and data manipulation</a:t>
            </a:r>
          </a:p>
          <a:p>
            <a:r>
              <a:rPr lang="en-US" dirty="0"/>
              <a:t>Understand how a computer executes programs</a:t>
            </a:r>
          </a:p>
          <a:p>
            <a:r>
              <a:rPr lang="en-US" dirty="0"/>
              <a:t>macOS High Sierra Root Login Bug: </a:t>
            </a:r>
            <a:r>
              <a:rPr lang="en-US" dirty="0">
                <a:hlinkClick r:id="rId2"/>
              </a:rPr>
              <a:t>https://objective-see.com/blog/blog_0x24.html</a:t>
            </a:r>
            <a:endParaRPr lang="en-US" dirty="0"/>
          </a:p>
          <a:p>
            <a:endParaRPr lang="en-US" dirty="0"/>
          </a:p>
        </p:txBody>
      </p:sp>
    </p:spTree>
    <p:extLst>
      <p:ext uri="{BB962C8B-B14F-4D97-AF65-F5344CB8AC3E}">
        <p14:creationId xmlns:p14="http://schemas.microsoft.com/office/powerpoint/2010/main" val="28890502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40D6-11C7-A047-AB5B-B5C8F2EF0322}"/>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3371D830-896E-D448-AAB6-0B334E219ECC}"/>
              </a:ext>
            </a:extLst>
          </p:cNvPr>
          <p:cNvSpPr>
            <a:spLocks noGrp="1"/>
          </p:cNvSpPr>
          <p:nvPr>
            <p:ph idx="1"/>
          </p:nvPr>
        </p:nvSpPr>
        <p:spPr>
          <a:xfrm>
            <a:off x="152400" y="1295400"/>
            <a:ext cx="11811000" cy="5486400"/>
          </a:xfrm>
        </p:spPr>
        <p:txBody>
          <a:bodyPr/>
          <a:lstStyle/>
          <a:p>
            <a:r>
              <a:rPr lang="en-US" b="1" dirty="0">
                <a:solidFill>
                  <a:schemeClr val="bg1">
                    <a:lumMod val="85000"/>
                  </a:schemeClr>
                </a:solidFill>
              </a:rPr>
              <a:t>Info</a:t>
            </a:r>
            <a:r>
              <a:rPr lang="en-US" dirty="0">
                <a:solidFill>
                  <a:schemeClr val="bg1">
                    <a:lumMod val="85000"/>
                  </a:schemeClr>
                </a:solidFill>
              </a:rPr>
              <a:t>: Final Exam</a:t>
            </a:r>
          </a:p>
          <a:p>
            <a:r>
              <a:rPr lang="en-US" b="1" dirty="0">
                <a:solidFill>
                  <a:schemeClr val="bg1">
                    <a:lumMod val="85000"/>
                  </a:schemeClr>
                </a:solidFill>
              </a:rPr>
              <a:t>Recap</a:t>
            </a:r>
            <a:r>
              <a:rPr lang="en-US" dirty="0">
                <a:solidFill>
                  <a:schemeClr val="bg1">
                    <a:lumMod val="85000"/>
                  </a:schemeClr>
                </a:solidFill>
              </a:rPr>
              <a:t>: Where We’ve Been</a:t>
            </a:r>
          </a:p>
          <a:p>
            <a:r>
              <a:rPr lang="en-US" dirty="0">
                <a:solidFill>
                  <a:schemeClr val="bg1">
                    <a:lumMod val="85000"/>
                  </a:schemeClr>
                </a:solidFill>
              </a:rPr>
              <a:t>Larger Applications </a:t>
            </a:r>
          </a:p>
          <a:p>
            <a:r>
              <a:rPr lang="en-US" dirty="0"/>
              <a:t>What’s Next?</a:t>
            </a:r>
          </a:p>
          <a:p>
            <a:r>
              <a:rPr lang="en-US" b="1" dirty="0">
                <a:solidFill>
                  <a:schemeClr val="bg1">
                    <a:lumMod val="85000"/>
                  </a:schemeClr>
                </a:solidFill>
              </a:rPr>
              <a:t>Break</a:t>
            </a:r>
          </a:p>
          <a:p>
            <a:r>
              <a:rPr lang="en-US" dirty="0">
                <a:solidFill>
                  <a:schemeClr val="bg1">
                    <a:lumMod val="85000"/>
                  </a:schemeClr>
                </a:solidFill>
              </a:rPr>
              <a:t>Q&amp;A</a:t>
            </a:r>
          </a:p>
        </p:txBody>
      </p:sp>
    </p:spTree>
    <p:extLst>
      <p:ext uri="{BB962C8B-B14F-4D97-AF65-F5344CB8AC3E}">
        <p14:creationId xmlns:p14="http://schemas.microsoft.com/office/powerpoint/2010/main" val="10499536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E94F6-8E2D-954A-915E-1880F179B98C}"/>
              </a:ext>
            </a:extLst>
          </p:cNvPr>
          <p:cNvSpPr>
            <a:spLocks noGrp="1"/>
          </p:cNvSpPr>
          <p:nvPr>
            <p:ph type="title"/>
          </p:nvPr>
        </p:nvSpPr>
        <p:spPr/>
        <p:txBody>
          <a:bodyPr/>
          <a:lstStyle/>
          <a:p>
            <a:r>
              <a:rPr lang="en-US" dirty="0"/>
              <a:t>What’s Next?</a:t>
            </a:r>
          </a:p>
        </p:txBody>
      </p:sp>
      <p:sp>
        <p:nvSpPr>
          <p:cNvPr id="3" name="Content Placeholder 2">
            <a:extLst>
              <a:ext uri="{FF2B5EF4-FFF2-40B4-BE49-F238E27FC236}">
                <a16:creationId xmlns:a16="http://schemas.microsoft.com/office/drawing/2014/main" id="{493DFB9B-B64F-5447-8E2D-724859C96D7F}"/>
              </a:ext>
            </a:extLst>
          </p:cNvPr>
          <p:cNvSpPr>
            <a:spLocks noGrp="1"/>
          </p:cNvSpPr>
          <p:nvPr>
            <p:ph idx="1"/>
          </p:nvPr>
        </p:nvSpPr>
        <p:spPr/>
        <p:txBody>
          <a:bodyPr/>
          <a:lstStyle/>
          <a:p>
            <a:r>
              <a:rPr lang="en-US" dirty="0"/>
              <a:t>After CS107, you are prepared to take a variety of classes in various areas.  What are some options?</a:t>
            </a:r>
          </a:p>
        </p:txBody>
      </p:sp>
    </p:spTree>
    <p:extLst>
      <p:ext uri="{BB962C8B-B14F-4D97-AF65-F5344CB8AC3E}">
        <p14:creationId xmlns:p14="http://schemas.microsoft.com/office/powerpoint/2010/main" val="27385044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6434" name="Rectangle 2">
            <a:extLst>
              <a:ext uri="{FF2B5EF4-FFF2-40B4-BE49-F238E27FC236}">
                <a16:creationId xmlns:a16="http://schemas.microsoft.com/office/drawing/2014/main" id="{56695E7F-22E7-F442-A315-8C3BDDD80BD5}"/>
              </a:ext>
            </a:extLst>
          </p:cNvPr>
          <p:cNvSpPr>
            <a:spLocks noGrp="1" noChangeArrowheads="1"/>
          </p:cNvSpPr>
          <p:nvPr>
            <p:ph type="title"/>
          </p:nvPr>
        </p:nvSpPr>
        <p:spPr/>
        <p:txBody>
          <a:bodyPr/>
          <a:lstStyle/>
          <a:p>
            <a:r>
              <a:rPr lang="en-US" altLang="en-US" dirty="0"/>
              <a:t>Where Are We?</a:t>
            </a:r>
          </a:p>
        </p:txBody>
      </p:sp>
      <p:grpSp>
        <p:nvGrpSpPr>
          <p:cNvPr id="786455" name="Group 23">
            <a:extLst>
              <a:ext uri="{FF2B5EF4-FFF2-40B4-BE49-F238E27FC236}">
                <a16:creationId xmlns:a16="http://schemas.microsoft.com/office/drawing/2014/main" id="{4C81256E-489D-5D4C-88DD-1ED2D6470541}"/>
              </a:ext>
            </a:extLst>
          </p:cNvPr>
          <p:cNvGrpSpPr>
            <a:grpSpLocks/>
          </p:cNvGrpSpPr>
          <p:nvPr/>
        </p:nvGrpSpPr>
        <p:grpSpPr bwMode="auto">
          <a:xfrm>
            <a:off x="2209800" y="1828800"/>
            <a:ext cx="7620000" cy="4751388"/>
            <a:chOff x="288" y="1008"/>
            <a:chExt cx="5775" cy="3601"/>
          </a:xfrm>
        </p:grpSpPr>
        <p:sp>
          <p:nvSpPr>
            <p:cNvPr id="786436" name="Rectangle 4">
              <a:extLst>
                <a:ext uri="{FF2B5EF4-FFF2-40B4-BE49-F238E27FC236}">
                  <a16:creationId xmlns:a16="http://schemas.microsoft.com/office/drawing/2014/main" id="{E61E2E2D-CAAF-154E-A002-E7C5D59A6FA0}"/>
                </a:ext>
              </a:extLst>
            </p:cNvPr>
            <p:cNvSpPr>
              <a:spLocks noChangeArrowheads="1"/>
            </p:cNvSpPr>
            <p:nvPr/>
          </p:nvSpPr>
          <p:spPr bwMode="auto">
            <a:xfrm>
              <a:off x="720" y="1008"/>
              <a:ext cx="1687" cy="309"/>
            </a:xfrm>
            <a:prstGeom prst="rect">
              <a:avLst/>
            </a:prstGeom>
            <a:solidFill>
              <a:srgbClr val="004586"/>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73224"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dirty="0">
                  <a:solidFill>
                    <a:srgbClr val="FFFFFF"/>
                  </a:solidFill>
                  <a:latin typeface="Calibri" panose="020F0502020204030204" pitchFamily="34" charset="0"/>
                </a:rPr>
                <a:t>CS 106B/X</a:t>
              </a:r>
            </a:p>
          </p:txBody>
        </p:sp>
        <p:sp>
          <p:nvSpPr>
            <p:cNvPr id="786437" name="Rectangle 5">
              <a:extLst>
                <a:ext uri="{FF2B5EF4-FFF2-40B4-BE49-F238E27FC236}">
                  <a16:creationId xmlns:a16="http://schemas.microsoft.com/office/drawing/2014/main" id="{939A540A-D39C-4740-AD3F-6CC333715E94}"/>
                </a:ext>
              </a:extLst>
            </p:cNvPr>
            <p:cNvSpPr>
              <a:spLocks noChangeArrowheads="1"/>
            </p:cNvSpPr>
            <p:nvPr/>
          </p:nvSpPr>
          <p:spPr bwMode="auto">
            <a:xfrm>
              <a:off x="720" y="1317"/>
              <a:ext cx="1687" cy="617"/>
            </a:xfrm>
            <a:prstGeom prst="rect">
              <a:avLst/>
            </a:prstGeom>
            <a:solidFill>
              <a:srgbClr val="0047FF"/>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67932"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a:solidFill>
                    <a:srgbClr val="FFFFFF"/>
                  </a:solidFill>
                  <a:latin typeface="Calibri" panose="020F0502020204030204" pitchFamily="34" charset="0"/>
                </a:rPr>
                <a:t>Programming</a:t>
              </a:r>
            </a:p>
            <a:p>
              <a:pPr algn="ctr" hangingPunct="0">
                <a:lnSpc>
                  <a:spcPct val="93000"/>
                </a:lnSpc>
                <a:buClr>
                  <a:srgbClr val="000000"/>
                </a:buClr>
                <a:buSzPct val="100000"/>
                <a:buFont typeface="Times New Roman" panose="02020603050405020304" pitchFamily="18" charset="0"/>
                <a:buNone/>
              </a:pPr>
              <a:r>
                <a:rPr lang="en-US" altLang="en-US" sz="1700" b="1">
                  <a:solidFill>
                    <a:srgbClr val="FFFFFF"/>
                  </a:solidFill>
                  <a:latin typeface="Calibri" panose="020F0502020204030204" pitchFamily="34" charset="0"/>
                </a:rPr>
                <a:t>Abstractions</a:t>
              </a:r>
            </a:p>
          </p:txBody>
        </p:sp>
        <p:sp>
          <p:nvSpPr>
            <p:cNvPr id="786438" name="Rectangle 6">
              <a:extLst>
                <a:ext uri="{FF2B5EF4-FFF2-40B4-BE49-F238E27FC236}">
                  <a16:creationId xmlns:a16="http://schemas.microsoft.com/office/drawing/2014/main" id="{E865A3FB-F159-E540-AC10-7369CC290864}"/>
                </a:ext>
              </a:extLst>
            </p:cNvPr>
            <p:cNvSpPr>
              <a:spLocks noChangeArrowheads="1"/>
            </p:cNvSpPr>
            <p:nvPr/>
          </p:nvSpPr>
          <p:spPr bwMode="auto">
            <a:xfrm>
              <a:off x="720" y="2366"/>
              <a:ext cx="1687" cy="308"/>
            </a:xfrm>
            <a:prstGeom prst="rect">
              <a:avLst/>
            </a:prstGeom>
            <a:solidFill>
              <a:srgbClr val="004586"/>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73224"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dirty="0">
                  <a:solidFill>
                    <a:srgbClr val="FFFFFF"/>
                  </a:solidFill>
                  <a:latin typeface="Calibri" panose="020F0502020204030204" pitchFamily="34" charset="0"/>
                </a:rPr>
                <a:t>CS 107/E</a:t>
              </a:r>
            </a:p>
          </p:txBody>
        </p:sp>
        <p:sp>
          <p:nvSpPr>
            <p:cNvPr id="786439" name="Rectangle 7">
              <a:extLst>
                <a:ext uri="{FF2B5EF4-FFF2-40B4-BE49-F238E27FC236}">
                  <a16:creationId xmlns:a16="http://schemas.microsoft.com/office/drawing/2014/main" id="{7FF140D5-06A5-0A4E-940D-543707B9152D}"/>
                </a:ext>
              </a:extLst>
            </p:cNvPr>
            <p:cNvSpPr>
              <a:spLocks noChangeArrowheads="1"/>
            </p:cNvSpPr>
            <p:nvPr/>
          </p:nvSpPr>
          <p:spPr bwMode="auto">
            <a:xfrm>
              <a:off x="720" y="2675"/>
              <a:ext cx="1687" cy="617"/>
            </a:xfrm>
            <a:prstGeom prst="rect">
              <a:avLst/>
            </a:prstGeom>
            <a:solidFill>
              <a:srgbClr val="0047FF"/>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62640"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a:solidFill>
                    <a:srgbClr val="FFFFFF"/>
                  </a:solidFill>
                  <a:latin typeface="Calibri" panose="020F0502020204030204" pitchFamily="34" charset="0"/>
                </a:rPr>
                <a:t>Computer</a:t>
              </a:r>
            </a:p>
            <a:p>
              <a:pPr algn="ctr" hangingPunct="0">
                <a:lnSpc>
                  <a:spcPct val="93000"/>
                </a:lnSpc>
                <a:buClr>
                  <a:srgbClr val="000000"/>
                </a:buClr>
                <a:buSzPct val="100000"/>
                <a:buFont typeface="Times New Roman" panose="02020603050405020304" pitchFamily="18" charset="0"/>
                <a:buNone/>
              </a:pPr>
              <a:r>
                <a:rPr lang="en-US" altLang="en-US" sz="1700" b="1">
                  <a:solidFill>
                    <a:srgbClr val="FFFFFF"/>
                  </a:solidFill>
                  <a:latin typeface="Calibri" panose="020F0502020204030204" pitchFamily="34" charset="0"/>
                </a:rPr>
                <a:t>Organization and</a:t>
              </a:r>
            </a:p>
            <a:p>
              <a:pPr algn="ctr" hangingPunct="0">
                <a:lnSpc>
                  <a:spcPct val="93000"/>
                </a:lnSpc>
                <a:buClr>
                  <a:srgbClr val="000000"/>
                </a:buClr>
                <a:buSzPct val="100000"/>
                <a:buFont typeface="Times New Roman" panose="02020603050405020304" pitchFamily="18" charset="0"/>
                <a:buNone/>
              </a:pPr>
              <a:r>
                <a:rPr lang="en-US" altLang="en-US" sz="1700" b="1">
                  <a:solidFill>
                    <a:srgbClr val="FFFFFF"/>
                  </a:solidFill>
                  <a:latin typeface="Calibri" panose="020F0502020204030204" pitchFamily="34" charset="0"/>
                </a:rPr>
                <a:t>Systems</a:t>
              </a:r>
            </a:p>
          </p:txBody>
        </p:sp>
        <p:sp>
          <p:nvSpPr>
            <p:cNvPr id="786440" name="Rectangle 8">
              <a:extLst>
                <a:ext uri="{FF2B5EF4-FFF2-40B4-BE49-F238E27FC236}">
                  <a16:creationId xmlns:a16="http://schemas.microsoft.com/office/drawing/2014/main" id="{E7803A84-DAD3-7D45-B30A-45541FC1D72E}"/>
                </a:ext>
              </a:extLst>
            </p:cNvPr>
            <p:cNvSpPr>
              <a:spLocks noChangeArrowheads="1"/>
            </p:cNvSpPr>
            <p:nvPr/>
          </p:nvSpPr>
          <p:spPr bwMode="auto">
            <a:xfrm>
              <a:off x="720" y="3663"/>
              <a:ext cx="1687" cy="309"/>
            </a:xfrm>
            <a:prstGeom prst="rect">
              <a:avLst/>
            </a:prstGeom>
            <a:solidFill>
              <a:srgbClr val="004586"/>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73224"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dirty="0">
                  <a:solidFill>
                    <a:srgbClr val="FFFFFF"/>
                  </a:solidFill>
                  <a:latin typeface="Calibri" panose="020F0502020204030204" pitchFamily="34" charset="0"/>
                </a:rPr>
                <a:t>CS 110</a:t>
              </a:r>
            </a:p>
          </p:txBody>
        </p:sp>
        <p:sp>
          <p:nvSpPr>
            <p:cNvPr id="786441" name="Rectangle 9">
              <a:extLst>
                <a:ext uri="{FF2B5EF4-FFF2-40B4-BE49-F238E27FC236}">
                  <a16:creationId xmlns:a16="http://schemas.microsoft.com/office/drawing/2014/main" id="{C4B45C44-CEB1-9249-BCF8-C640E07D6939}"/>
                </a:ext>
              </a:extLst>
            </p:cNvPr>
            <p:cNvSpPr>
              <a:spLocks noChangeArrowheads="1"/>
            </p:cNvSpPr>
            <p:nvPr/>
          </p:nvSpPr>
          <p:spPr bwMode="auto">
            <a:xfrm>
              <a:off x="720" y="3971"/>
              <a:ext cx="1687" cy="617"/>
            </a:xfrm>
            <a:prstGeom prst="rect">
              <a:avLst/>
            </a:prstGeom>
            <a:solidFill>
              <a:srgbClr val="0047FF"/>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62640"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a:solidFill>
                    <a:srgbClr val="FFFFFF"/>
                  </a:solidFill>
                  <a:latin typeface="Calibri" panose="020F0502020204030204" pitchFamily="34" charset="0"/>
                </a:rPr>
                <a:t>Principles of</a:t>
              </a:r>
            </a:p>
            <a:p>
              <a:pPr algn="ctr" hangingPunct="0">
                <a:lnSpc>
                  <a:spcPct val="93000"/>
                </a:lnSpc>
                <a:buClr>
                  <a:srgbClr val="000000"/>
                </a:buClr>
                <a:buSzPct val="100000"/>
                <a:buFont typeface="Times New Roman" panose="02020603050405020304" pitchFamily="18" charset="0"/>
                <a:buNone/>
              </a:pPr>
              <a:r>
                <a:rPr lang="en-US" altLang="en-US" sz="1700" b="1">
                  <a:solidFill>
                    <a:srgbClr val="FFFFFF"/>
                  </a:solidFill>
                  <a:latin typeface="Calibri" panose="020F0502020204030204" pitchFamily="34" charset="0"/>
                </a:rPr>
                <a:t>Computer Systems</a:t>
              </a:r>
            </a:p>
          </p:txBody>
        </p:sp>
        <p:sp>
          <p:nvSpPr>
            <p:cNvPr id="786442" name="Rectangle 10">
              <a:extLst>
                <a:ext uri="{FF2B5EF4-FFF2-40B4-BE49-F238E27FC236}">
                  <a16:creationId xmlns:a16="http://schemas.microsoft.com/office/drawing/2014/main" id="{4BFDBD25-472E-FC49-A091-F8F1D4B8FADC}"/>
                </a:ext>
              </a:extLst>
            </p:cNvPr>
            <p:cNvSpPr>
              <a:spLocks noChangeArrowheads="1"/>
            </p:cNvSpPr>
            <p:nvPr/>
          </p:nvSpPr>
          <p:spPr bwMode="auto">
            <a:xfrm>
              <a:off x="3990" y="1029"/>
              <a:ext cx="1687" cy="309"/>
            </a:xfrm>
            <a:prstGeom prst="rect">
              <a:avLst/>
            </a:prstGeom>
            <a:solidFill>
              <a:srgbClr val="FFD320"/>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73224"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dirty="0">
                  <a:solidFill>
                    <a:srgbClr val="000000"/>
                  </a:solidFill>
                  <a:latin typeface="Calibri" panose="020F0502020204030204" pitchFamily="34" charset="0"/>
                </a:rPr>
                <a:t>CS 103</a:t>
              </a:r>
            </a:p>
          </p:txBody>
        </p:sp>
        <p:sp>
          <p:nvSpPr>
            <p:cNvPr id="786443" name="Rectangle 11">
              <a:extLst>
                <a:ext uri="{FF2B5EF4-FFF2-40B4-BE49-F238E27FC236}">
                  <a16:creationId xmlns:a16="http://schemas.microsoft.com/office/drawing/2014/main" id="{79034630-6567-B848-BC57-E4CD2F0E4C4C}"/>
                </a:ext>
              </a:extLst>
            </p:cNvPr>
            <p:cNvSpPr>
              <a:spLocks noChangeArrowheads="1"/>
            </p:cNvSpPr>
            <p:nvPr/>
          </p:nvSpPr>
          <p:spPr bwMode="auto">
            <a:xfrm>
              <a:off x="3990" y="1337"/>
              <a:ext cx="1687" cy="617"/>
            </a:xfrm>
            <a:prstGeom prst="rect">
              <a:avLst/>
            </a:prstGeom>
            <a:solidFill>
              <a:srgbClr val="FFFFCC"/>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62640"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a:solidFill>
                    <a:srgbClr val="000000"/>
                  </a:solidFill>
                  <a:latin typeface="Calibri" panose="020F0502020204030204" pitchFamily="34" charset="0"/>
                </a:rPr>
                <a:t>Mathematical</a:t>
              </a:r>
            </a:p>
            <a:p>
              <a:pPr algn="ctr" hangingPunct="0">
                <a:lnSpc>
                  <a:spcPct val="93000"/>
                </a:lnSpc>
                <a:buClr>
                  <a:srgbClr val="000000"/>
                </a:buClr>
                <a:buSzPct val="100000"/>
                <a:buFont typeface="Times New Roman" panose="02020603050405020304" pitchFamily="18" charset="0"/>
                <a:buNone/>
              </a:pPr>
              <a:r>
                <a:rPr lang="en-US" altLang="en-US" sz="1700" b="1">
                  <a:solidFill>
                    <a:srgbClr val="000000"/>
                  </a:solidFill>
                  <a:latin typeface="Calibri" panose="020F0502020204030204" pitchFamily="34" charset="0"/>
                </a:rPr>
                <a:t>Foundations of</a:t>
              </a:r>
            </a:p>
            <a:p>
              <a:pPr algn="ctr" hangingPunct="0">
                <a:lnSpc>
                  <a:spcPct val="93000"/>
                </a:lnSpc>
                <a:buClr>
                  <a:srgbClr val="000000"/>
                </a:buClr>
                <a:buSzPct val="100000"/>
                <a:buFont typeface="Times New Roman" panose="02020603050405020304" pitchFamily="18" charset="0"/>
                <a:buNone/>
              </a:pPr>
              <a:r>
                <a:rPr lang="en-US" altLang="en-US" sz="1700" b="1">
                  <a:solidFill>
                    <a:srgbClr val="000000"/>
                  </a:solidFill>
                  <a:latin typeface="Calibri" panose="020F0502020204030204" pitchFamily="34" charset="0"/>
                </a:rPr>
                <a:t>Computing</a:t>
              </a:r>
            </a:p>
          </p:txBody>
        </p:sp>
        <p:sp>
          <p:nvSpPr>
            <p:cNvPr id="786444" name="Rectangle 12">
              <a:extLst>
                <a:ext uri="{FF2B5EF4-FFF2-40B4-BE49-F238E27FC236}">
                  <a16:creationId xmlns:a16="http://schemas.microsoft.com/office/drawing/2014/main" id="{936B2794-0187-AC44-AC43-90AF1244FAC6}"/>
                </a:ext>
              </a:extLst>
            </p:cNvPr>
            <p:cNvSpPr>
              <a:spLocks noChangeArrowheads="1"/>
            </p:cNvSpPr>
            <p:nvPr/>
          </p:nvSpPr>
          <p:spPr bwMode="auto">
            <a:xfrm>
              <a:off x="3990" y="2387"/>
              <a:ext cx="1687" cy="308"/>
            </a:xfrm>
            <a:prstGeom prst="rect">
              <a:avLst/>
            </a:prstGeom>
            <a:solidFill>
              <a:srgbClr val="FFD320"/>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73224"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dirty="0">
                  <a:solidFill>
                    <a:srgbClr val="000000"/>
                  </a:solidFill>
                  <a:latin typeface="Calibri" panose="020F0502020204030204" pitchFamily="34" charset="0"/>
                </a:rPr>
                <a:t>CS 109</a:t>
              </a:r>
            </a:p>
          </p:txBody>
        </p:sp>
        <p:sp>
          <p:nvSpPr>
            <p:cNvPr id="786445" name="Rectangle 13">
              <a:extLst>
                <a:ext uri="{FF2B5EF4-FFF2-40B4-BE49-F238E27FC236}">
                  <a16:creationId xmlns:a16="http://schemas.microsoft.com/office/drawing/2014/main" id="{464F78DB-CAE9-8A4A-9943-8DDB7300E8CE}"/>
                </a:ext>
              </a:extLst>
            </p:cNvPr>
            <p:cNvSpPr>
              <a:spLocks noChangeArrowheads="1"/>
            </p:cNvSpPr>
            <p:nvPr/>
          </p:nvSpPr>
          <p:spPr bwMode="auto">
            <a:xfrm>
              <a:off x="3990" y="2695"/>
              <a:ext cx="1687" cy="617"/>
            </a:xfrm>
            <a:prstGeom prst="rect">
              <a:avLst/>
            </a:prstGeom>
            <a:solidFill>
              <a:srgbClr val="FFFFCC"/>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62640"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a:solidFill>
                    <a:srgbClr val="000000"/>
                  </a:solidFill>
                  <a:latin typeface="Calibri" panose="020F0502020204030204" pitchFamily="34" charset="0"/>
                </a:rPr>
                <a:t>Intro to Probability</a:t>
              </a:r>
            </a:p>
            <a:p>
              <a:pPr algn="ctr" hangingPunct="0">
                <a:lnSpc>
                  <a:spcPct val="93000"/>
                </a:lnSpc>
                <a:buClr>
                  <a:srgbClr val="000000"/>
                </a:buClr>
                <a:buSzPct val="100000"/>
                <a:buFont typeface="Times New Roman" panose="02020603050405020304" pitchFamily="18" charset="0"/>
                <a:buNone/>
              </a:pPr>
              <a:r>
                <a:rPr lang="en-US" altLang="en-US" sz="1700" b="1">
                  <a:solidFill>
                    <a:srgbClr val="000000"/>
                  </a:solidFill>
                  <a:latin typeface="Calibri" panose="020F0502020204030204" pitchFamily="34" charset="0"/>
                </a:rPr>
                <a:t>for Computer</a:t>
              </a:r>
            </a:p>
            <a:p>
              <a:pPr algn="ctr" hangingPunct="0">
                <a:lnSpc>
                  <a:spcPct val="93000"/>
                </a:lnSpc>
                <a:buClr>
                  <a:srgbClr val="000000"/>
                </a:buClr>
                <a:buSzPct val="100000"/>
                <a:buFont typeface="Times New Roman" panose="02020603050405020304" pitchFamily="18" charset="0"/>
                <a:buNone/>
              </a:pPr>
              <a:r>
                <a:rPr lang="en-US" altLang="en-US" sz="1700" b="1">
                  <a:solidFill>
                    <a:srgbClr val="000000"/>
                  </a:solidFill>
                  <a:latin typeface="Calibri" panose="020F0502020204030204" pitchFamily="34" charset="0"/>
                </a:rPr>
                <a:t>Scientists</a:t>
              </a:r>
            </a:p>
          </p:txBody>
        </p:sp>
        <p:sp>
          <p:nvSpPr>
            <p:cNvPr id="786446" name="Rectangle 14">
              <a:extLst>
                <a:ext uri="{FF2B5EF4-FFF2-40B4-BE49-F238E27FC236}">
                  <a16:creationId xmlns:a16="http://schemas.microsoft.com/office/drawing/2014/main" id="{D7E21516-872C-8F4A-BF4E-6486A875AEBD}"/>
                </a:ext>
              </a:extLst>
            </p:cNvPr>
            <p:cNvSpPr>
              <a:spLocks noChangeArrowheads="1"/>
            </p:cNvSpPr>
            <p:nvPr/>
          </p:nvSpPr>
          <p:spPr bwMode="auto">
            <a:xfrm>
              <a:off x="3990" y="3683"/>
              <a:ext cx="1687" cy="309"/>
            </a:xfrm>
            <a:prstGeom prst="rect">
              <a:avLst/>
            </a:prstGeom>
            <a:solidFill>
              <a:srgbClr val="FFD320"/>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73224"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dirty="0">
                  <a:solidFill>
                    <a:srgbClr val="000000"/>
                  </a:solidFill>
                  <a:latin typeface="Calibri" panose="020F0502020204030204" pitchFamily="34" charset="0"/>
                </a:rPr>
                <a:t>CS 161</a:t>
              </a:r>
            </a:p>
          </p:txBody>
        </p:sp>
        <p:sp>
          <p:nvSpPr>
            <p:cNvPr id="786447" name="Rectangle 15">
              <a:extLst>
                <a:ext uri="{FF2B5EF4-FFF2-40B4-BE49-F238E27FC236}">
                  <a16:creationId xmlns:a16="http://schemas.microsoft.com/office/drawing/2014/main" id="{43766993-DF64-654B-B6F0-8196BDAA8F8E}"/>
                </a:ext>
              </a:extLst>
            </p:cNvPr>
            <p:cNvSpPr>
              <a:spLocks noChangeArrowheads="1"/>
            </p:cNvSpPr>
            <p:nvPr/>
          </p:nvSpPr>
          <p:spPr bwMode="auto">
            <a:xfrm>
              <a:off x="3990" y="3992"/>
              <a:ext cx="1687" cy="617"/>
            </a:xfrm>
            <a:prstGeom prst="rect">
              <a:avLst/>
            </a:prstGeom>
            <a:solidFill>
              <a:srgbClr val="FFFFCC"/>
            </a:solidFill>
            <a:ln w="18360">
              <a:solidFill>
                <a:srgbClr val="000000"/>
              </a:solidFill>
              <a:round/>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90000" tIns="62640" rIns="90000" bIns="45000" anchor="ctr"/>
            <a:lstStyle>
              <a:lvl1pPr algn="l" defTabSz="457200">
                <a:tabLst>
                  <a:tab pos="723900" algn="l"/>
                  <a:tab pos="1447800" algn="l"/>
                  <a:tab pos="21717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Lst>
                <a:defRPr>
                  <a:solidFill>
                    <a:schemeClr val="tx1"/>
                  </a:solidFill>
                  <a:latin typeface="Arial" panose="020B0604020202020204" pitchFamily="34" charset="0"/>
                </a:defRPr>
              </a:lvl9pPr>
            </a:lstStyle>
            <a:p>
              <a:pPr algn="ctr" hangingPunct="0">
                <a:lnSpc>
                  <a:spcPct val="93000"/>
                </a:lnSpc>
                <a:buClr>
                  <a:srgbClr val="000000"/>
                </a:buClr>
                <a:buSzPct val="100000"/>
                <a:buFont typeface="Times New Roman" panose="02020603050405020304" pitchFamily="18" charset="0"/>
                <a:buNone/>
              </a:pPr>
              <a:r>
                <a:rPr lang="en-US" altLang="en-US" sz="1700" b="1">
                  <a:solidFill>
                    <a:srgbClr val="000000"/>
                  </a:solidFill>
                  <a:latin typeface="Calibri" panose="020F0502020204030204" pitchFamily="34" charset="0"/>
                </a:rPr>
                <a:t>Design and Analysis</a:t>
              </a:r>
            </a:p>
            <a:p>
              <a:pPr algn="ctr" hangingPunct="0">
                <a:lnSpc>
                  <a:spcPct val="93000"/>
                </a:lnSpc>
                <a:buClr>
                  <a:srgbClr val="000000"/>
                </a:buClr>
                <a:buSzPct val="100000"/>
                <a:buFont typeface="Times New Roman" panose="02020603050405020304" pitchFamily="18" charset="0"/>
                <a:buNone/>
              </a:pPr>
              <a:r>
                <a:rPr lang="en-US" altLang="en-US" sz="1700" b="1">
                  <a:solidFill>
                    <a:srgbClr val="000000"/>
                  </a:solidFill>
                  <a:latin typeface="Calibri" panose="020F0502020204030204" pitchFamily="34" charset="0"/>
                </a:rPr>
                <a:t>of Algorithms</a:t>
              </a:r>
            </a:p>
          </p:txBody>
        </p:sp>
        <p:cxnSp>
          <p:nvCxnSpPr>
            <p:cNvPr id="786448" name="AutoShape 16">
              <a:extLst>
                <a:ext uri="{FF2B5EF4-FFF2-40B4-BE49-F238E27FC236}">
                  <a16:creationId xmlns:a16="http://schemas.microsoft.com/office/drawing/2014/main" id="{159C9963-1E4C-A04A-B65B-D8E779093678}"/>
                </a:ext>
              </a:extLst>
            </p:cNvPr>
            <p:cNvCxnSpPr>
              <a:cxnSpLocks noChangeShapeType="1"/>
              <a:stCxn id="786437" idx="2"/>
              <a:endCxn id="786438" idx="0"/>
            </p:cNvCxnSpPr>
            <p:nvPr/>
          </p:nvCxnSpPr>
          <p:spPr bwMode="auto">
            <a:xfrm>
              <a:off x="1563" y="1934"/>
              <a:ext cx="1" cy="432"/>
            </a:xfrm>
            <a:prstGeom prst="straightConnector1">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786449" name="AutoShape 17">
              <a:extLst>
                <a:ext uri="{FF2B5EF4-FFF2-40B4-BE49-F238E27FC236}">
                  <a16:creationId xmlns:a16="http://schemas.microsoft.com/office/drawing/2014/main" id="{C9F720BA-4F09-FA47-9046-82F4AD9B480E}"/>
                </a:ext>
              </a:extLst>
            </p:cNvPr>
            <p:cNvCxnSpPr>
              <a:cxnSpLocks noChangeShapeType="1"/>
              <a:stCxn id="786443" idx="2"/>
              <a:endCxn id="786444" idx="0"/>
            </p:cNvCxnSpPr>
            <p:nvPr/>
          </p:nvCxnSpPr>
          <p:spPr bwMode="auto">
            <a:xfrm>
              <a:off x="4833" y="1955"/>
              <a:ext cx="1" cy="432"/>
            </a:xfrm>
            <a:prstGeom prst="straightConnector1">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786450" name="AutoShape 18">
              <a:extLst>
                <a:ext uri="{FF2B5EF4-FFF2-40B4-BE49-F238E27FC236}">
                  <a16:creationId xmlns:a16="http://schemas.microsoft.com/office/drawing/2014/main" id="{E0986929-0E10-A243-BC69-83D270309763}"/>
                </a:ext>
              </a:extLst>
            </p:cNvPr>
            <p:cNvCxnSpPr>
              <a:cxnSpLocks noChangeShapeType="1"/>
              <a:stCxn id="786445" idx="2"/>
              <a:endCxn id="786446" idx="0"/>
            </p:cNvCxnSpPr>
            <p:nvPr/>
          </p:nvCxnSpPr>
          <p:spPr bwMode="auto">
            <a:xfrm>
              <a:off x="4833" y="3313"/>
              <a:ext cx="1" cy="371"/>
            </a:xfrm>
            <a:prstGeom prst="straightConnector1">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786451" name="AutoShape 19">
              <a:extLst>
                <a:ext uri="{FF2B5EF4-FFF2-40B4-BE49-F238E27FC236}">
                  <a16:creationId xmlns:a16="http://schemas.microsoft.com/office/drawing/2014/main" id="{91A0A908-1BC9-CF40-824C-3A5C6849C371}"/>
                </a:ext>
              </a:extLst>
            </p:cNvPr>
            <p:cNvCxnSpPr>
              <a:cxnSpLocks noChangeShapeType="1"/>
              <a:stCxn id="786439" idx="2"/>
              <a:endCxn id="786440" idx="0"/>
            </p:cNvCxnSpPr>
            <p:nvPr/>
          </p:nvCxnSpPr>
          <p:spPr bwMode="auto">
            <a:xfrm>
              <a:off x="1563" y="3292"/>
              <a:ext cx="1" cy="371"/>
            </a:xfrm>
            <a:prstGeom prst="straightConnector1">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786452" name="AutoShape 20">
              <a:extLst>
                <a:ext uri="{FF2B5EF4-FFF2-40B4-BE49-F238E27FC236}">
                  <a16:creationId xmlns:a16="http://schemas.microsoft.com/office/drawing/2014/main" id="{4E2B91E5-4B0F-D64D-A63E-8B9C7F9AFD8D}"/>
                </a:ext>
              </a:extLst>
            </p:cNvPr>
            <p:cNvCxnSpPr>
              <a:cxnSpLocks noChangeShapeType="1"/>
              <a:stCxn id="786437" idx="3"/>
              <a:endCxn id="786444" idx="0"/>
            </p:cNvCxnSpPr>
            <p:nvPr/>
          </p:nvCxnSpPr>
          <p:spPr bwMode="auto">
            <a:xfrm>
              <a:off x="2406" y="1625"/>
              <a:ext cx="2427" cy="761"/>
            </a:xfrm>
            <a:prstGeom prst="straightConnector1">
              <a:avLst/>
            </a:prstGeom>
            <a:noFill/>
            <a:ln w="1836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786453" name="Text Box 21">
              <a:extLst>
                <a:ext uri="{FF2B5EF4-FFF2-40B4-BE49-F238E27FC236}">
                  <a16:creationId xmlns:a16="http://schemas.microsoft.com/office/drawing/2014/main" id="{A8C09FAE-2A6E-464F-9169-6112512F3F80}"/>
                </a:ext>
              </a:extLst>
            </p:cNvPr>
            <p:cNvSpPr txBox="1">
              <a:spLocks noChangeArrowheads="1"/>
            </p:cNvSpPr>
            <p:nvPr/>
          </p:nvSpPr>
          <p:spPr bwMode="auto">
            <a:xfrm rot="5400000">
              <a:off x="4112" y="2657"/>
              <a:ext cx="3600" cy="30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8360">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51552" rIns="90000" bIns="45000"/>
            <a:lstStyle>
              <a:lvl1pPr algn="l" defTabSz="457200">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9pPr>
            </a:lstStyle>
            <a:p>
              <a:pPr algn="ctr" hangingPunct="0">
                <a:lnSpc>
                  <a:spcPct val="98000"/>
                </a:lnSpc>
                <a:buClr>
                  <a:srgbClr val="000000"/>
                </a:buClr>
                <a:buSzPct val="100000"/>
                <a:buFont typeface="Times New Roman" panose="02020603050405020304" pitchFamily="18" charset="0"/>
                <a:buNone/>
              </a:pPr>
              <a:r>
                <a:rPr lang="en-US" altLang="en-US" sz="1700" b="1">
                  <a:solidFill>
                    <a:srgbClr val="000000"/>
                  </a:solidFill>
                  <a:latin typeface="Calibri" panose="020F0502020204030204" pitchFamily="34" charset="0"/>
                </a:rPr>
                <a:t>Theory</a:t>
              </a:r>
            </a:p>
          </p:txBody>
        </p:sp>
        <p:sp>
          <p:nvSpPr>
            <p:cNvPr id="786454" name="Text Box 22">
              <a:extLst>
                <a:ext uri="{FF2B5EF4-FFF2-40B4-BE49-F238E27FC236}">
                  <a16:creationId xmlns:a16="http://schemas.microsoft.com/office/drawing/2014/main" id="{DD1D5A61-A7A6-0940-B223-75222AB3C2C2}"/>
                </a:ext>
              </a:extLst>
            </p:cNvPr>
            <p:cNvSpPr txBox="1">
              <a:spLocks noChangeArrowheads="1"/>
            </p:cNvSpPr>
            <p:nvPr/>
          </p:nvSpPr>
          <p:spPr bwMode="auto">
            <a:xfrm rot="16200000">
              <a:off x="-1361" y="2657"/>
              <a:ext cx="3600" cy="30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8360">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51552" rIns="90000" bIns="45000"/>
            <a:lstStyle>
              <a:lvl1pPr algn="l" defTabSz="457200">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1pPr>
              <a:lvl2pPr marL="742950" indent="-285750" algn="l" defTabSz="457200">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2pPr>
              <a:lvl3pPr marL="1143000" indent="-228600" algn="l" defTabSz="457200">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3pPr>
              <a:lvl4pPr marL="1600200" indent="-228600" algn="l" defTabSz="457200">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4pPr>
              <a:lvl5pPr marL="2057400" indent="-228600" algn="l" defTabSz="457200">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5pPr>
              <a:lvl6pPr marL="2514600" indent="-228600" defTabSz="457200" fontAlgn="base">
                <a:spcBef>
                  <a:spcPct val="0"/>
                </a:spcBef>
                <a:spcAft>
                  <a:spcPct val="0"/>
                </a:spcAft>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6pPr>
              <a:lvl7pPr marL="2971800" indent="-228600" defTabSz="457200" fontAlgn="base">
                <a:spcBef>
                  <a:spcPct val="0"/>
                </a:spcBef>
                <a:spcAft>
                  <a:spcPct val="0"/>
                </a:spcAft>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7pPr>
              <a:lvl8pPr marL="3429000" indent="-228600" defTabSz="457200" fontAlgn="base">
                <a:spcBef>
                  <a:spcPct val="0"/>
                </a:spcBef>
                <a:spcAft>
                  <a:spcPct val="0"/>
                </a:spcAft>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8pPr>
              <a:lvl9pPr marL="3886200" indent="-228600" defTabSz="457200" fontAlgn="base">
                <a:spcBef>
                  <a:spcPct val="0"/>
                </a:spcBef>
                <a:spcAft>
                  <a:spcPct val="0"/>
                </a:spcAft>
                <a:tabLst>
                  <a:tab pos="723900" algn="l"/>
                  <a:tab pos="1447800" algn="l"/>
                  <a:tab pos="2171700" algn="l"/>
                  <a:tab pos="2895600" algn="l"/>
                  <a:tab pos="3619500" algn="l"/>
                  <a:tab pos="4343400" algn="l"/>
                  <a:tab pos="5067300" algn="l"/>
                </a:tabLst>
                <a:defRPr>
                  <a:solidFill>
                    <a:schemeClr val="tx1"/>
                  </a:solidFill>
                  <a:latin typeface="Arial" panose="020B0604020202020204" pitchFamily="34" charset="0"/>
                </a:defRPr>
              </a:lvl9pPr>
            </a:lstStyle>
            <a:p>
              <a:pPr algn="ctr" hangingPunct="0">
                <a:lnSpc>
                  <a:spcPct val="98000"/>
                </a:lnSpc>
                <a:buClr>
                  <a:srgbClr val="000000"/>
                </a:buClr>
                <a:buSzPct val="100000"/>
                <a:buFont typeface="Times New Roman" panose="02020603050405020304" pitchFamily="18" charset="0"/>
                <a:buNone/>
              </a:pPr>
              <a:r>
                <a:rPr lang="en-US" altLang="en-US" sz="1700" b="1" dirty="0">
                  <a:solidFill>
                    <a:srgbClr val="000000"/>
                  </a:solidFill>
                  <a:latin typeface="Calibri" panose="020F0502020204030204" pitchFamily="34" charset="0"/>
                </a:rPr>
                <a:t>Systems</a:t>
              </a:r>
            </a:p>
          </p:txBody>
        </p:sp>
      </p:grpSp>
      <p:pic>
        <p:nvPicPr>
          <p:cNvPr id="3" name="Graphic 2" descr="Marker">
            <a:extLst>
              <a:ext uri="{FF2B5EF4-FFF2-40B4-BE49-F238E27FC236}">
                <a16:creationId xmlns:a16="http://schemas.microsoft.com/office/drawing/2014/main" id="{F21AD768-4CB0-FA41-A7E6-AA72AB22AEE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090060" y="3048000"/>
            <a:ext cx="914400" cy="914400"/>
          </a:xfrm>
          <a:prstGeom prst="rect">
            <a:avLst/>
          </a:prstGeom>
        </p:spPr>
      </p:pic>
      <p:sp>
        <p:nvSpPr>
          <p:cNvPr id="4" name="TextBox 3">
            <a:extLst>
              <a:ext uri="{FF2B5EF4-FFF2-40B4-BE49-F238E27FC236}">
                <a16:creationId xmlns:a16="http://schemas.microsoft.com/office/drawing/2014/main" id="{B4824AD7-405B-1D4D-ADF9-5F9994713C2A}"/>
              </a:ext>
            </a:extLst>
          </p:cNvPr>
          <p:cNvSpPr txBox="1"/>
          <p:nvPr/>
        </p:nvSpPr>
        <p:spPr>
          <a:xfrm>
            <a:off x="4645923" y="3162101"/>
            <a:ext cx="1450077" cy="369332"/>
          </a:xfrm>
          <a:prstGeom prst="rect">
            <a:avLst/>
          </a:prstGeom>
          <a:noFill/>
        </p:spPr>
        <p:txBody>
          <a:bodyPr wrap="none" rtlCol="0">
            <a:spAutoFit/>
          </a:bodyPr>
          <a:lstStyle/>
          <a:p>
            <a:r>
              <a:rPr lang="en-US" dirty="0"/>
              <a:t>We are here</a:t>
            </a:r>
          </a:p>
        </p:txBody>
      </p:sp>
    </p:spTree>
    <p:extLst>
      <p:ext uri="{BB962C8B-B14F-4D97-AF65-F5344CB8AC3E}">
        <p14:creationId xmlns:p14="http://schemas.microsoft.com/office/powerpoint/2010/main" val="341249324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3CCAD-0A68-EE42-B75B-810550AA9DFC}"/>
              </a:ext>
            </a:extLst>
          </p:cNvPr>
          <p:cNvSpPr>
            <a:spLocks noGrp="1"/>
          </p:cNvSpPr>
          <p:nvPr>
            <p:ph type="title"/>
          </p:nvPr>
        </p:nvSpPr>
        <p:spPr/>
        <p:txBody>
          <a:bodyPr/>
          <a:lstStyle/>
          <a:p>
            <a:r>
              <a:rPr lang="en-US" dirty="0"/>
              <a:t>CS 110</a:t>
            </a:r>
          </a:p>
        </p:txBody>
      </p:sp>
      <p:sp>
        <p:nvSpPr>
          <p:cNvPr id="3" name="Content Placeholder 2">
            <a:extLst>
              <a:ext uri="{FF2B5EF4-FFF2-40B4-BE49-F238E27FC236}">
                <a16:creationId xmlns:a16="http://schemas.microsoft.com/office/drawing/2014/main" id="{CB162BA0-8871-3D46-BEA3-49463BC1FADC}"/>
              </a:ext>
            </a:extLst>
          </p:cNvPr>
          <p:cNvSpPr>
            <a:spLocks noGrp="1"/>
          </p:cNvSpPr>
          <p:nvPr>
            <p:ph idx="1"/>
          </p:nvPr>
        </p:nvSpPr>
        <p:spPr>
          <a:xfrm>
            <a:off x="228600" y="1295400"/>
            <a:ext cx="8183562" cy="5181600"/>
          </a:xfrm>
        </p:spPr>
        <p:txBody>
          <a:bodyPr/>
          <a:lstStyle/>
          <a:p>
            <a:r>
              <a:rPr lang="en-US" dirty="0"/>
              <a:t>How can we implement multithreading in our programs?</a:t>
            </a:r>
          </a:p>
          <a:p>
            <a:r>
              <a:rPr lang="en-US" dirty="0"/>
              <a:t>How can multiple programs communicate with each other?</a:t>
            </a:r>
          </a:p>
          <a:p>
            <a:r>
              <a:rPr lang="en-US" dirty="0"/>
              <a:t>How can we implement distributed software systems to do things like process petabytes of data?</a:t>
            </a:r>
          </a:p>
          <a:p>
            <a:r>
              <a:rPr lang="en-US" dirty="0"/>
              <a:t>How can we maximally take advantage of the hardware and operating system software available to us?</a:t>
            </a:r>
          </a:p>
        </p:txBody>
      </p:sp>
      <p:pic>
        <p:nvPicPr>
          <p:cNvPr id="5" name="Picture 4">
            <a:extLst>
              <a:ext uri="{FF2B5EF4-FFF2-40B4-BE49-F238E27FC236}">
                <a16:creationId xmlns:a16="http://schemas.microsoft.com/office/drawing/2014/main" id="{854DD4DA-038C-8B4B-AE47-DBC1ED250583}"/>
              </a:ext>
            </a:extLst>
          </p:cNvPr>
          <p:cNvPicPr>
            <a:picLocks noChangeAspect="1"/>
          </p:cNvPicPr>
          <p:nvPr/>
        </p:nvPicPr>
        <p:blipFill>
          <a:blip r:embed="rId2"/>
          <a:stretch>
            <a:fillRect/>
          </a:stretch>
        </p:blipFill>
        <p:spPr>
          <a:xfrm>
            <a:off x="9797256" y="1400175"/>
            <a:ext cx="704850" cy="704850"/>
          </a:xfrm>
          <a:prstGeom prst="rect">
            <a:avLst/>
          </a:prstGeom>
        </p:spPr>
      </p:pic>
      <p:sp>
        <p:nvSpPr>
          <p:cNvPr id="7" name="Text Box 12">
            <a:extLst>
              <a:ext uri="{FF2B5EF4-FFF2-40B4-BE49-F238E27FC236}">
                <a16:creationId xmlns:a16="http://schemas.microsoft.com/office/drawing/2014/main" id="{52DE2DD3-9271-CF4A-B5D9-67848022707B}"/>
              </a:ext>
            </a:extLst>
          </p:cNvPr>
          <p:cNvSpPr txBox="1">
            <a:spLocks noChangeArrowheads="1"/>
          </p:cNvSpPr>
          <p:nvPr/>
        </p:nvSpPr>
        <p:spPr bwMode="auto">
          <a:xfrm>
            <a:off x="9700231" y="2103439"/>
            <a:ext cx="898900"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altLang="en-US" sz="1400" dirty="0">
                <a:latin typeface="Calibri" panose="020F0502020204030204" pitchFamily="34" charset="0"/>
              </a:rPr>
              <a:t>Jerry Cain</a:t>
            </a:r>
          </a:p>
        </p:txBody>
      </p:sp>
      <p:pic>
        <p:nvPicPr>
          <p:cNvPr id="8" name="Picture 19" descr="chris-gregg">
            <a:extLst>
              <a:ext uri="{FF2B5EF4-FFF2-40B4-BE49-F238E27FC236}">
                <a16:creationId xmlns:a16="http://schemas.microsoft.com/office/drawing/2014/main" id="{14BE5D17-A8BA-4E49-BBF2-5D9A0E03AD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06931" y="1400176"/>
            <a:ext cx="590550" cy="703263"/>
          </a:xfrm>
          <a:prstGeom prst="rect">
            <a:avLst/>
          </a:prstGeom>
          <a:noFill/>
          <a:extLst>
            <a:ext uri="{909E8E84-426E-40DD-AFC4-6F175D3DCCD1}">
              <a14:hiddenFill xmlns:a14="http://schemas.microsoft.com/office/drawing/2010/main">
                <a:solidFill>
                  <a:srgbClr val="FFFFFF"/>
                </a:solidFill>
              </a14:hiddenFill>
            </a:ext>
          </a:extLst>
        </p:spPr>
      </p:pic>
      <p:sp>
        <p:nvSpPr>
          <p:cNvPr id="9" name="Text Box 20">
            <a:extLst>
              <a:ext uri="{FF2B5EF4-FFF2-40B4-BE49-F238E27FC236}">
                <a16:creationId xmlns:a16="http://schemas.microsoft.com/office/drawing/2014/main" id="{6855EEA3-D11E-3D4C-945C-001996DC71A4}"/>
              </a:ext>
            </a:extLst>
          </p:cNvPr>
          <p:cNvSpPr txBox="1">
            <a:spLocks noChangeArrowheads="1"/>
          </p:cNvSpPr>
          <p:nvPr/>
        </p:nvSpPr>
        <p:spPr bwMode="auto">
          <a:xfrm>
            <a:off x="10793412" y="2103438"/>
            <a:ext cx="1017588"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altLang="en-US" sz="1400" dirty="0">
                <a:latin typeface="Calibri" panose="020F0502020204030204" pitchFamily="34" charset="0"/>
              </a:rPr>
              <a:t>Chris Gregg</a:t>
            </a:r>
          </a:p>
        </p:txBody>
      </p:sp>
      <p:pic>
        <p:nvPicPr>
          <p:cNvPr id="11" name="Picture 10" descr="A close up of a logo&#13;&#10;&#13;&#10;Description automatically generated">
            <a:extLst>
              <a:ext uri="{FF2B5EF4-FFF2-40B4-BE49-F238E27FC236}">
                <a16:creationId xmlns:a16="http://schemas.microsoft.com/office/drawing/2014/main" id="{76B98C35-FCF5-A548-8664-725530FA4FA0}"/>
              </a:ext>
            </a:extLst>
          </p:cNvPr>
          <p:cNvPicPr>
            <a:picLocks noChangeAspect="1"/>
          </p:cNvPicPr>
          <p:nvPr/>
        </p:nvPicPr>
        <p:blipFill>
          <a:blip r:embed="rId4"/>
          <a:stretch>
            <a:fillRect/>
          </a:stretch>
        </p:blipFill>
        <p:spPr>
          <a:xfrm>
            <a:off x="9412094" y="3962401"/>
            <a:ext cx="2180025" cy="2057399"/>
          </a:xfrm>
          <a:prstGeom prst="rect">
            <a:avLst/>
          </a:prstGeom>
        </p:spPr>
      </p:pic>
      <p:sp>
        <p:nvSpPr>
          <p:cNvPr id="12" name="Rectangle 11">
            <a:extLst>
              <a:ext uri="{FF2B5EF4-FFF2-40B4-BE49-F238E27FC236}">
                <a16:creationId xmlns:a16="http://schemas.microsoft.com/office/drawing/2014/main" id="{7E8E6469-A0F9-E44B-AFF1-31C8459A582C}"/>
              </a:ext>
            </a:extLst>
          </p:cNvPr>
          <p:cNvSpPr/>
          <p:nvPr/>
        </p:nvSpPr>
        <p:spPr>
          <a:xfrm>
            <a:off x="7120936" y="6339291"/>
            <a:ext cx="4572000" cy="400110"/>
          </a:xfrm>
          <a:prstGeom prst="rect">
            <a:avLst/>
          </a:prstGeom>
        </p:spPr>
        <p:txBody>
          <a:bodyPr>
            <a:spAutoFit/>
          </a:bodyPr>
          <a:lstStyle/>
          <a:p>
            <a:r>
              <a:rPr lang="en-US" sz="1000" dirty="0"/>
              <a:t>https://</a:t>
            </a:r>
            <a:r>
              <a:rPr lang="en-US" sz="1000" dirty="0" err="1"/>
              <a:t>en.wikipedia.org</a:t>
            </a:r>
            <a:r>
              <a:rPr lang="en-US" sz="1000" dirty="0"/>
              <a:t>/wiki/Multithreading_(</a:t>
            </a:r>
            <a:r>
              <a:rPr lang="en-US" sz="1000" dirty="0" err="1"/>
              <a:t>computer_architecture</a:t>
            </a:r>
            <a:r>
              <a:rPr lang="en-US" sz="1000" dirty="0"/>
              <a:t>)#/media/</a:t>
            </a:r>
            <a:r>
              <a:rPr lang="en-US" sz="1000" dirty="0" err="1"/>
              <a:t>File:Multithreaded_process.svg</a:t>
            </a:r>
            <a:endParaRPr lang="en-US" sz="1000" dirty="0"/>
          </a:p>
        </p:txBody>
      </p:sp>
      <p:pic>
        <p:nvPicPr>
          <p:cNvPr id="10" name="Picture 9">
            <a:extLst>
              <a:ext uri="{FF2B5EF4-FFF2-40B4-BE49-F238E27FC236}">
                <a16:creationId xmlns:a16="http://schemas.microsoft.com/office/drawing/2014/main" id="{4828A4D5-74BF-9B48-87BD-C519FC40F29E}"/>
              </a:ext>
            </a:extLst>
          </p:cNvPr>
          <p:cNvPicPr>
            <a:picLocks noChangeAspect="1"/>
          </p:cNvPicPr>
          <p:nvPr/>
        </p:nvPicPr>
        <p:blipFill>
          <a:blip r:embed="rId5"/>
          <a:srcRect/>
          <a:stretch/>
        </p:blipFill>
        <p:spPr>
          <a:xfrm>
            <a:off x="9797256" y="2492458"/>
            <a:ext cx="704850" cy="704850"/>
          </a:xfrm>
          <a:prstGeom prst="rect">
            <a:avLst/>
          </a:prstGeom>
        </p:spPr>
      </p:pic>
      <p:sp>
        <p:nvSpPr>
          <p:cNvPr id="13" name="Text Box 12">
            <a:extLst>
              <a:ext uri="{FF2B5EF4-FFF2-40B4-BE49-F238E27FC236}">
                <a16:creationId xmlns:a16="http://schemas.microsoft.com/office/drawing/2014/main" id="{944D8F36-33F3-B74D-9846-C96A742B77FB}"/>
              </a:ext>
            </a:extLst>
          </p:cNvPr>
          <p:cNvSpPr txBox="1">
            <a:spLocks noChangeArrowheads="1"/>
          </p:cNvSpPr>
          <p:nvPr/>
        </p:nvSpPr>
        <p:spPr bwMode="auto">
          <a:xfrm>
            <a:off x="9601037" y="3181282"/>
            <a:ext cx="1097288"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a:r>
              <a:rPr lang="en-US" altLang="en-US" sz="1400" dirty="0">
                <a:latin typeface="Calibri" panose="020F0502020204030204" pitchFamily="34" charset="0"/>
              </a:rPr>
              <a:t>Nick Troccoli</a:t>
            </a:r>
          </a:p>
        </p:txBody>
      </p:sp>
    </p:spTree>
    <p:extLst>
      <p:ext uri="{BB962C8B-B14F-4D97-AF65-F5344CB8AC3E}">
        <p14:creationId xmlns:p14="http://schemas.microsoft.com/office/powerpoint/2010/main" val="41031880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DA0B5-6CB2-194F-BC75-C9AEF73108EC}"/>
              </a:ext>
            </a:extLst>
          </p:cNvPr>
          <p:cNvSpPr>
            <a:spLocks noGrp="1"/>
          </p:cNvSpPr>
          <p:nvPr>
            <p:ph type="title"/>
          </p:nvPr>
        </p:nvSpPr>
        <p:spPr/>
        <p:txBody>
          <a:bodyPr/>
          <a:lstStyle/>
          <a:p>
            <a:r>
              <a:rPr lang="en-US" dirty="0"/>
              <a:t>Other Courses</a:t>
            </a:r>
          </a:p>
        </p:txBody>
      </p:sp>
      <p:sp>
        <p:nvSpPr>
          <p:cNvPr id="3" name="Content Placeholder 2">
            <a:extLst>
              <a:ext uri="{FF2B5EF4-FFF2-40B4-BE49-F238E27FC236}">
                <a16:creationId xmlns:a16="http://schemas.microsoft.com/office/drawing/2014/main" id="{8590F590-8B08-1144-8BC1-43D1AAF8D177}"/>
              </a:ext>
            </a:extLst>
          </p:cNvPr>
          <p:cNvSpPr>
            <a:spLocks noGrp="1"/>
          </p:cNvSpPr>
          <p:nvPr>
            <p:ph idx="1"/>
          </p:nvPr>
        </p:nvSpPr>
        <p:spPr/>
        <p:txBody>
          <a:bodyPr/>
          <a:lstStyle/>
          <a:p>
            <a:r>
              <a:rPr lang="en-US" b="1" dirty="0"/>
              <a:t>CS140</a:t>
            </a:r>
            <a:r>
              <a:rPr lang="en-US" dirty="0"/>
              <a:t>: Operating Systems</a:t>
            </a:r>
          </a:p>
          <a:p>
            <a:r>
              <a:rPr lang="en-US" b="1" dirty="0"/>
              <a:t>CS143:</a:t>
            </a:r>
            <a:r>
              <a:rPr lang="en-US" dirty="0"/>
              <a:t> Compilers</a:t>
            </a:r>
          </a:p>
          <a:p>
            <a:r>
              <a:rPr lang="en-US" b="1" dirty="0"/>
              <a:t>CS144:</a:t>
            </a:r>
            <a:r>
              <a:rPr lang="en-US" dirty="0"/>
              <a:t> Networking</a:t>
            </a:r>
          </a:p>
          <a:p>
            <a:r>
              <a:rPr lang="en-US" b="1" dirty="0"/>
              <a:t>CS145: </a:t>
            </a:r>
            <a:r>
              <a:rPr lang="en-US" dirty="0"/>
              <a:t>Databases</a:t>
            </a:r>
          </a:p>
          <a:p>
            <a:r>
              <a:rPr lang="en-US" b="1" dirty="0"/>
              <a:t>CS166: </a:t>
            </a:r>
            <a:r>
              <a:rPr lang="en-US" dirty="0"/>
              <a:t>Data Structures</a:t>
            </a:r>
          </a:p>
          <a:p>
            <a:r>
              <a:rPr lang="en-US" b="1" dirty="0"/>
              <a:t>CS221:</a:t>
            </a:r>
            <a:r>
              <a:rPr lang="en-US" dirty="0"/>
              <a:t> Artificial Intelligence</a:t>
            </a:r>
          </a:p>
          <a:p>
            <a:r>
              <a:rPr lang="en-US" b="1" dirty="0"/>
              <a:t>CS246</a:t>
            </a:r>
            <a:r>
              <a:rPr lang="en-US" dirty="0"/>
              <a:t>: Mining Massive Datasets</a:t>
            </a:r>
          </a:p>
          <a:p>
            <a:r>
              <a:rPr lang="en-US" b="1" dirty="0"/>
              <a:t>EE108</a:t>
            </a:r>
            <a:r>
              <a:rPr lang="en-US" dirty="0"/>
              <a:t>: Digital Systems Design</a:t>
            </a:r>
          </a:p>
          <a:p>
            <a:r>
              <a:rPr lang="en-US" b="1" dirty="0"/>
              <a:t>EE180:</a:t>
            </a:r>
            <a:r>
              <a:rPr lang="en-US" dirty="0"/>
              <a:t> Digital Systems Architecture</a:t>
            </a:r>
            <a:endParaRPr lang="en-US" b="1" dirty="0"/>
          </a:p>
          <a:p>
            <a:endParaRPr lang="en-US" b="1" dirty="0"/>
          </a:p>
        </p:txBody>
      </p:sp>
    </p:spTree>
    <p:extLst>
      <p:ext uri="{BB962C8B-B14F-4D97-AF65-F5344CB8AC3E}">
        <p14:creationId xmlns:p14="http://schemas.microsoft.com/office/powerpoint/2010/main" val="30571903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40D6-11C7-A047-AB5B-B5C8F2EF0322}"/>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3371D830-896E-D448-AAB6-0B334E219ECC}"/>
              </a:ext>
            </a:extLst>
          </p:cNvPr>
          <p:cNvSpPr>
            <a:spLocks noGrp="1"/>
          </p:cNvSpPr>
          <p:nvPr>
            <p:ph idx="1"/>
          </p:nvPr>
        </p:nvSpPr>
        <p:spPr>
          <a:xfrm>
            <a:off x="152400" y="1295400"/>
            <a:ext cx="11811000" cy="5486400"/>
          </a:xfrm>
        </p:spPr>
        <p:txBody>
          <a:bodyPr/>
          <a:lstStyle/>
          <a:p>
            <a:r>
              <a:rPr lang="en-US" b="1" dirty="0">
                <a:solidFill>
                  <a:schemeClr val="bg1">
                    <a:lumMod val="85000"/>
                  </a:schemeClr>
                </a:solidFill>
              </a:rPr>
              <a:t>Info</a:t>
            </a:r>
            <a:r>
              <a:rPr lang="en-US" dirty="0">
                <a:solidFill>
                  <a:schemeClr val="bg1">
                    <a:lumMod val="85000"/>
                  </a:schemeClr>
                </a:solidFill>
              </a:rPr>
              <a:t>: Final Exam</a:t>
            </a:r>
          </a:p>
          <a:p>
            <a:r>
              <a:rPr lang="en-US" b="1" dirty="0">
                <a:solidFill>
                  <a:schemeClr val="bg1">
                    <a:lumMod val="85000"/>
                  </a:schemeClr>
                </a:solidFill>
              </a:rPr>
              <a:t>Recap</a:t>
            </a:r>
            <a:r>
              <a:rPr lang="en-US" dirty="0">
                <a:solidFill>
                  <a:schemeClr val="bg1">
                    <a:lumMod val="85000"/>
                  </a:schemeClr>
                </a:solidFill>
              </a:rPr>
              <a:t>: Where We’ve Been</a:t>
            </a:r>
          </a:p>
          <a:p>
            <a:r>
              <a:rPr lang="en-US" dirty="0">
                <a:solidFill>
                  <a:schemeClr val="bg1">
                    <a:lumMod val="85000"/>
                  </a:schemeClr>
                </a:solidFill>
              </a:rPr>
              <a:t>Larger Applications </a:t>
            </a:r>
          </a:p>
          <a:p>
            <a:r>
              <a:rPr lang="en-US" dirty="0">
                <a:solidFill>
                  <a:schemeClr val="bg1">
                    <a:lumMod val="85000"/>
                  </a:schemeClr>
                </a:solidFill>
              </a:rPr>
              <a:t>What’s Next?</a:t>
            </a:r>
          </a:p>
          <a:p>
            <a:r>
              <a:rPr lang="en-US" b="1" dirty="0"/>
              <a:t>Break</a:t>
            </a:r>
          </a:p>
          <a:p>
            <a:r>
              <a:rPr lang="en-US" dirty="0">
                <a:solidFill>
                  <a:schemeClr val="bg1">
                    <a:lumMod val="85000"/>
                  </a:schemeClr>
                </a:solidFill>
              </a:rPr>
              <a:t>Q&amp;A</a:t>
            </a:r>
          </a:p>
        </p:txBody>
      </p:sp>
    </p:spTree>
    <p:extLst>
      <p:ext uri="{BB962C8B-B14F-4D97-AF65-F5344CB8AC3E}">
        <p14:creationId xmlns:p14="http://schemas.microsoft.com/office/powerpoint/2010/main" val="18076866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40D6-11C7-A047-AB5B-B5C8F2EF0322}"/>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3371D830-896E-D448-AAB6-0B334E219ECC}"/>
              </a:ext>
            </a:extLst>
          </p:cNvPr>
          <p:cNvSpPr>
            <a:spLocks noGrp="1"/>
          </p:cNvSpPr>
          <p:nvPr>
            <p:ph idx="1"/>
          </p:nvPr>
        </p:nvSpPr>
        <p:spPr>
          <a:xfrm>
            <a:off x="152400" y="1295400"/>
            <a:ext cx="11811000" cy="5486400"/>
          </a:xfrm>
        </p:spPr>
        <p:txBody>
          <a:bodyPr/>
          <a:lstStyle/>
          <a:p>
            <a:r>
              <a:rPr lang="en-US" b="1" dirty="0">
                <a:solidFill>
                  <a:schemeClr val="bg1">
                    <a:lumMod val="85000"/>
                  </a:schemeClr>
                </a:solidFill>
              </a:rPr>
              <a:t>Info</a:t>
            </a:r>
            <a:r>
              <a:rPr lang="en-US" dirty="0">
                <a:solidFill>
                  <a:schemeClr val="bg1">
                    <a:lumMod val="85000"/>
                  </a:schemeClr>
                </a:solidFill>
              </a:rPr>
              <a:t>: Final Exam</a:t>
            </a:r>
          </a:p>
          <a:p>
            <a:r>
              <a:rPr lang="en-US" b="1" dirty="0">
                <a:solidFill>
                  <a:schemeClr val="bg1">
                    <a:lumMod val="85000"/>
                  </a:schemeClr>
                </a:solidFill>
              </a:rPr>
              <a:t>Recap</a:t>
            </a:r>
            <a:r>
              <a:rPr lang="en-US" dirty="0">
                <a:solidFill>
                  <a:schemeClr val="bg1">
                    <a:lumMod val="85000"/>
                  </a:schemeClr>
                </a:solidFill>
              </a:rPr>
              <a:t>: Where We’ve Been</a:t>
            </a:r>
          </a:p>
          <a:p>
            <a:r>
              <a:rPr lang="en-US" dirty="0">
                <a:solidFill>
                  <a:schemeClr val="bg1">
                    <a:lumMod val="85000"/>
                  </a:schemeClr>
                </a:solidFill>
              </a:rPr>
              <a:t>Larger Applications </a:t>
            </a:r>
          </a:p>
          <a:p>
            <a:r>
              <a:rPr lang="en-US" dirty="0">
                <a:solidFill>
                  <a:schemeClr val="bg1">
                    <a:lumMod val="85000"/>
                  </a:schemeClr>
                </a:solidFill>
              </a:rPr>
              <a:t>What’s Next?</a:t>
            </a:r>
          </a:p>
          <a:p>
            <a:r>
              <a:rPr lang="en-US" b="1" dirty="0">
                <a:solidFill>
                  <a:schemeClr val="bg1">
                    <a:lumMod val="85000"/>
                  </a:schemeClr>
                </a:solidFill>
              </a:rPr>
              <a:t>Break</a:t>
            </a:r>
          </a:p>
          <a:p>
            <a:r>
              <a:rPr lang="en-US" dirty="0"/>
              <a:t>Q&amp;A (</a:t>
            </a:r>
            <a:r>
              <a:rPr lang="en-US" dirty="0" err="1"/>
              <a:t>pollev.com</a:t>
            </a:r>
            <a:r>
              <a:rPr lang="en-US" dirty="0"/>
              <a:t>/nicktroccoli901)</a:t>
            </a:r>
          </a:p>
        </p:txBody>
      </p:sp>
    </p:spTree>
    <p:extLst>
      <p:ext uri="{BB962C8B-B14F-4D97-AF65-F5344CB8AC3E}">
        <p14:creationId xmlns:p14="http://schemas.microsoft.com/office/powerpoint/2010/main" val="1371569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40D6-11C7-A047-AB5B-B5C8F2EF0322}"/>
              </a:ext>
            </a:extLst>
          </p:cNvPr>
          <p:cNvSpPr>
            <a:spLocks noGrp="1"/>
          </p:cNvSpPr>
          <p:nvPr>
            <p:ph type="title"/>
          </p:nvPr>
        </p:nvSpPr>
        <p:spPr/>
        <p:txBody>
          <a:bodyPr/>
          <a:lstStyle/>
          <a:p>
            <a:r>
              <a:rPr lang="en-US" dirty="0"/>
              <a:t>Plan For Today</a:t>
            </a:r>
          </a:p>
        </p:txBody>
      </p:sp>
      <p:sp>
        <p:nvSpPr>
          <p:cNvPr id="3" name="Content Placeholder 2">
            <a:extLst>
              <a:ext uri="{FF2B5EF4-FFF2-40B4-BE49-F238E27FC236}">
                <a16:creationId xmlns:a16="http://schemas.microsoft.com/office/drawing/2014/main" id="{3371D830-896E-D448-AAB6-0B334E219ECC}"/>
              </a:ext>
            </a:extLst>
          </p:cNvPr>
          <p:cNvSpPr>
            <a:spLocks noGrp="1"/>
          </p:cNvSpPr>
          <p:nvPr>
            <p:ph idx="1"/>
          </p:nvPr>
        </p:nvSpPr>
        <p:spPr>
          <a:xfrm>
            <a:off x="152400" y="1295400"/>
            <a:ext cx="11811000" cy="5486400"/>
          </a:xfrm>
        </p:spPr>
        <p:txBody>
          <a:bodyPr/>
          <a:lstStyle/>
          <a:p>
            <a:r>
              <a:rPr lang="en-US" b="1" dirty="0">
                <a:solidFill>
                  <a:schemeClr val="bg1">
                    <a:lumMod val="85000"/>
                  </a:schemeClr>
                </a:solidFill>
              </a:rPr>
              <a:t>Info</a:t>
            </a:r>
            <a:r>
              <a:rPr lang="en-US" dirty="0">
                <a:solidFill>
                  <a:schemeClr val="bg1">
                    <a:lumMod val="85000"/>
                  </a:schemeClr>
                </a:solidFill>
              </a:rPr>
              <a:t>: Final Exam</a:t>
            </a:r>
          </a:p>
          <a:p>
            <a:r>
              <a:rPr lang="en-US" b="1" dirty="0"/>
              <a:t>Recap</a:t>
            </a:r>
            <a:r>
              <a:rPr lang="en-US" dirty="0"/>
              <a:t>: Where We’ve Been</a:t>
            </a:r>
          </a:p>
          <a:p>
            <a:r>
              <a:rPr lang="en-US" dirty="0">
                <a:solidFill>
                  <a:schemeClr val="bg1">
                    <a:lumMod val="85000"/>
                  </a:schemeClr>
                </a:solidFill>
              </a:rPr>
              <a:t>Larger Applications </a:t>
            </a:r>
          </a:p>
          <a:p>
            <a:r>
              <a:rPr lang="en-US" dirty="0">
                <a:solidFill>
                  <a:schemeClr val="bg1">
                    <a:lumMod val="85000"/>
                  </a:schemeClr>
                </a:solidFill>
              </a:rPr>
              <a:t>What’s Next?</a:t>
            </a:r>
          </a:p>
          <a:p>
            <a:r>
              <a:rPr lang="en-US" b="1" dirty="0">
                <a:solidFill>
                  <a:schemeClr val="bg1">
                    <a:lumMod val="85000"/>
                  </a:schemeClr>
                </a:solidFill>
              </a:rPr>
              <a:t>Break</a:t>
            </a:r>
          </a:p>
          <a:p>
            <a:r>
              <a:rPr lang="en-US" dirty="0">
                <a:solidFill>
                  <a:schemeClr val="bg1">
                    <a:lumMod val="85000"/>
                  </a:schemeClr>
                </a:solidFill>
              </a:rPr>
              <a:t>Q&amp;A</a:t>
            </a:r>
          </a:p>
        </p:txBody>
      </p:sp>
    </p:spTree>
    <p:extLst>
      <p:ext uri="{BB962C8B-B14F-4D97-AF65-F5344CB8AC3E}">
        <p14:creationId xmlns:p14="http://schemas.microsoft.com/office/powerpoint/2010/main" val="164136149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F7F1E30-DB4C-F34B-ABEB-3F6E4E51C424}"/>
              </a:ext>
            </a:extLst>
          </p:cNvPr>
          <p:cNvSpPr>
            <a:spLocks noGrp="1"/>
          </p:cNvSpPr>
          <p:nvPr>
            <p:ph type="title"/>
          </p:nvPr>
        </p:nvSpPr>
        <p:spPr/>
        <p:txBody>
          <a:bodyPr/>
          <a:lstStyle/>
          <a:p>
            <a:r>
              <a:rPr lang="en-US" dirty="0"/>
              <a:t>Thank you!</a:t>
            </a:r>
          </a:p>
        </p:txBody>
      </p:sp>
      <p:sp>
        <p:nvSpPr>
          <p:cNvPr id="5" name="Text Placeholder 4">
            <a:extLst>
              <a:ext uri="{FF2B5EF4-FFF2-40B4-BE49-F238E27FC236}">
                <a16:creationId xmlns:a16="http://schemas.microsoft.com/office/drawing/2014/main" id="{A3D94C49-AE17-4E44-9675-BC00AB7A3E5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6759281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C4AC9-5ED1-C24A-B5DF-29423A421FD1}"/>
              </a:ext>
            </a:extLst>
          </p:cNvPr>
          <p:cNvSpPr>
            <a:spLocks noGrp="1"/>
          </p:cNvSpPr>
          <p:nvPr>
            <p:ph type="title"/>
          </p:nvPr>
        </p:nvSpPr>
        <p:spPr/>
        <p:txBody>
          <a:bodyPr/>
          <a:lstStyle/>
          <a:p>
            <a:r>
              <a:rPr lang="en-US" dirty="0"/>
              <a:t>Course Evaluations</a:t>
            </a:r>
          </a:p>
        </p:txBody>
      </p:sp>
      <p:sp>
        <p:nvSpPr>
          <p:cNvPr id="3" name="Content Placeholder 2">
            <a:extLst>
              <a:ext uri="{FF2B5EF4-FFF2-40B4-BE49-F238E27FC236}">
                <a16:creationId xmlns:a16="http://schemas.microsoft.com/office/drawing/2014/main" id="{6B0FB5E8-02E1-9A4D-A830-93A8A371ECDA}"/>
              </a:ext>
            </a:extLst>
          </p:cNvPr>
          <p:cNvSpPr>
            <a:spLocks noGrp="1"/>
          </p:cNvSpPr>
          <p:nvPr>
            <p:ph idx="1"/>
          </p:nvPr>
        </p:nvSpPr>
        <p:spPr/>
        <p:txBody>
          <a:bodyPr/>
          <a:lstStyle/>
          <a:p>
            <a:pPr marL="0" indent="0">
              <a:buNone/>
            </a:pPr>
            <a:r>
              <a:rPr lang="en-US" dirty="0"/>
              <a:t>We hope you can take the time to fill out the end-quarter CS 107 course evaluation.  We sincerely appreciate any feedback you have about the course, and read every piece of feedback we receive.  We are always looking for ways to improve!</a:t>
            </a:r>
          </a:p>
        </p:txBody>
      </p:sp>
      <p:sp>
        <p:nvSpPr>
          <p:cNvPr id="4" name="TextBox 3">
            <a:extLst>
              <a:ext uri="{FF2B5EF4-FFF2-40B4-BE49-F238E27FC236}">
                <a16:creationId xmlns:a16="http://schemas.microsoft.com/office/drawing/2014/main" id="{C0124986-B2FA-A446-B5C1-F4D2D21E2C0B}"/>
              </a:ext>
            </a:extLst>
          </p:cNvPr>
          <p:cNvSpPr txBox="1"/>
          <p:nvPr/>
        </p:nvSpPr>
        <p:spPr>
          <a:xfrm>
            <a:off x="4074260" y="3409147"/>
            <a:ext cx="3735318" cy="954107"/>
          </a:xfrm>
          <a:prstGeom prst="rect">
            <a:avLst/>
          </a:prstGeom>
          <a:noFill/>
        </p:spPr>
        <p:txBody>
          <a:bodyPr wrap="none" rtlCol="0">
            <a:spAutoFit/>
          </a:bodyPr>
          <a:lstStyle/>
          <a:p>
            <a:r>
              <a:rPr lang="en-US" sz="5600" dirty="0"/>
              <a:t>Thank you!</a:t>
            </a:r>
          </a:p>
        </p:txBody>
      </p:sp>
    </p:spTree>
    <p:extLst>
      <p:ext uri="{BB962C8B-B14F-4D97-AF65-F5344CB8AC3E}">
        <p14:creationId xmlns:p14="http://schemas.microsoft.com/office/powerpoint/2010/main" val="10784032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232CA88-8593-0646-801D-83913FE803A1}"/>
              </a:ext>
            </a:extLst>
          </p:cNvPr>
          <p:cNvSpPr>
            <a:spLocks noGrp="1"/>
          </p:cNvSpPr>
          <p:nvPr>
            <p:ph type="title"/>
          </p:nvPr>
        </p:nvSpPr>
        <p:spPr/>
        <p:txBody>
          <a:bodyPr/>
          <a:lstStyle/>
          <a:p>
            <a:r>
              <a:rPr lang="en-US" dirty="0"/>
              <a:t>We’ve covered a </a:t>
            </a:r>
            <a:r>
              <a:rPr lang="en-US" i="1" dirty="0"/>
              <a:t>lot</a:t>
            </a:r>
            <a:r>
              <a:rPr lang="en-US" dirty="0"/>
              <a:t> in just 10 weeks!  Let’s take a look back.</a:t>
            </a:r>
          </a:p>
        </p:txBody>
      </p:sp>
    </p:spTree>
    <p:extLst>
      <p:ext uri="{BB962C8B-B14F-4D97-AF65-F5344CB8AC3E}">
        <p14:creationId xmlns:p14="http://schemas.microsoft.com/office/powerpoint/2010/main" val="523097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6703B-5F91-E244-830D-6F870236E1F5}"/>
              </a:ext>
            </a:extLst>
          </p:cNvPr>
          <p:cNvSpPr>
            <a:spLocks noGrp="1"/>
          </p:cNvSpPr>
          <p:nvPr>
            <p:ph type="title"/>
          </p:nvPr>
        </p:nvSpPr>
        <p:spPr/>
        <p:txBody>
          <a:bodyPr/>
          <a:lstStyle/>
          <a:p>
            <a:r>
              <a:rPr lang="en-US" dirty="0"/>
              <a:t>Course Overview</a:t>
            </a:r>
          </a:p>
        </p:txBody>
      </p:sp>
      <p:sp>
        <p:nvSpPr>
          <p:cNvPr id="3" name="Content Placeholder 2">
            <a:extLst>
              <a:ext uri="{FF2B5EF4-FFF2-40B4-BE49-F238E27FC236}">
                <a16:creationId xmlns:a16="http://schemas.microsoft.com/office/drawing/2014/main" id="{F179511B-6901-5647-AE2A-D9B5CCEA7864}"/>
              </a:ext>
            </a:extLst>
          </p:cNvPr>
          <p:cNvSpPr>
            <a:spLocks noGrp="1"/>
          </p:cNvSpPr>
          <p:nvPr>
            <p:ph idx="1"/>
          </p:nvPr>
        </p:nvSpPr>
        <p:spPr/>
        <p:txBody>
          <a:bodyPr/>
          <a:lstStyle/>
          <a:p>
            <a:pPr marL="514350" indent="-514350">
              <a:buFont typeface="+mj-lt"/>
              <a:buAutoNum type="arabicPeriod"/>
            </a:pPr>
            <a:r>
              <a:rPr lang="en-US" b="1" dirty="0"/>
              <a:t>Bits and Bytes - </a:t>
            </a:r>
            <a:r>
              <a:rPr lang="en-US" i="1" dirty="0"/>
              <a:t>How can a computer represent integer numbers?</a:t>
            </a:r>
          </a:p>
          <a:p>
            <a:pPr marL="514350" indent="-514350">
              <a:buFont typeface="+mj-lt"/>
              <a:buAutoNum type="arabicPeriod"/>
            </a:pPr>
            <a:r>
              <a:rPr lang="en-US" b="1" dirty="0"/>
              <a:t>Chars and C-Strings - </a:t>
            </a:r>
            <a:r>
              <a:rPr lang="en-US" i="1" dirty="0"/>
              <a:t>How can a computer represent and manipulate more complex data like text?</a:t>
            </a:r>
          </a:p>
          <a:p>
            <a:pPr marL="514350" indent="-514350">
              <a:buFont typeface="+mj-lt"/>
              <a:buAutoNum type="arabicPeriod"/>
            </a:pPr>
            <a:r>
              <a:rPr lang="en-US" b="1" dirty="0"/>
              <a:t>Pointers, Stack and Heap – </a:t>
            </a:r>
            <a:r>
              <a:rPr lang="en-US" i="1" dirty="0"/>
              <a:t>How can we effectively manage all types of memory in our programs?</a:t>
            </a:r>
          </a:p>
          <a:p>
            <a:pPr marL="514350" indent="-514350">
              <a:buFont typeface="+mj-lt"/>
              <a:buAutoNum type="arabicPeriod"/>
            </a:pPr>
            <a:r>
              <a:rPr lang="en-US" b="1" dirty="0"/>
              <a:t>Generics - </a:t>
            </a:r>
            <a:r>
              <a:rPr lang="en-US" i="1" dirty="0"/>
              <a:t>How can we use our knowledge of memory and data representation to write code that works with any data type?</a:t>
            </a:r>
            <a:r>
              <a:rPr lang="en-US" dirty="0"/>
              <a:t> </a:t>
            </a:r>
          </a:p>
          <a:p>
            <a:pPr marL="514350" indent="-514350">
              <a:buFont typeface="+mj-lt"/>
              <a:buAutoNum type="arabicPeriod"/>
            </a:pPr>
            <a:r>
              <a:rPr lang="en-US" b="1" dirty="0"/>
              <a:t>Floats - </a:t>
            </a:r>
            <a:r>
              <a:rPr lang="en-US" i="1" dirty="0"/>
              <a:t>How can a computer represent floating point numbers in addition to integer numbers?</a:t>
            </a:r>
          </a:p>
          <a:p>
            <a:pPr marL="514350" indent="-514350">
              <a:buFont typeface="+mj-lt"/>
              <a:buAutoNum type="arabicPeriod"/>
            </a:pPr>
            <a:r>
              <a:rPr lang="en-US" b="1" dirty="0"/>
              <a:t>Assembly - </a:t>
            </a:r>
            <a:r>
              <a:rPr lang="en-US" i="1" dirty="0"/>
              <a:t>How does a computer interpret and execute C programs?</a:t>
            </a:r>
            <a:r>
              <a:rPr lang="en-US" dirty="0"/>
              <a:t> </a:t>
            </a:r>
          </a:p>
          <a:p>
            <a:pPr marL="514350" indent="-514350">
              <a:buFont typeface="+mj-lt"/>
              <a:buAutoNum type="arabicPeriod"/>
            </a:pPr>
            <a:r>
              <a:rPr lang="en-US" b="1" dirty="0"/>
              <a:t>Heap Allocators - </a:t>
            </a:r>
            <a:r>
              <a:rPr lang="en-US" i="1" dirty="0"/>
              <a:t>How do core memory-allocation operations like malloc and free work?</a:t>
            </a:r>
            <a:r>
              <a:rPr lang="en-US" dirty="0"/>
              <a:t> </a:t>
            </a:r>
            <a:endParaRPr lang="en-US" b="1" dirty="0"/>
          </a:p>
        </p:txBody>
      </p:sp>
    </p:spTree>
    <p:extLst>
      <p:ext uri="{BB962C8B-B14F-4D97-AF65-F5344CB8AC3E}">
        <p14:creationId xmlns:p14="http://schemas.microsoft.com/office/powerpoint/2010/main" val="23151684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89280-5D6C-554A-A2AD-D370C44F5D63}"/>
              </a:ext>
            </a:extLst>
          </p:cNvPr>
          <p:cNvSpPr>
            <a:spLocks noGrp="1"/>
          </p:cNvSpPr>
          <p:nvPr>
            <p:ph type="title"/>
          </p:nvPr>
        </p:nvSpPr>
        <p:spPr/>
        <p:txBody>
          <a:bodyPr/>
          <a:lstStyle/>
          <a:p>
            <a:r>
              <a:rPr lang="en-US" dirty="0"/>
              <a:t>You’ll be able to…</a:t>
            </a:r>
          </a:p>
        </p:txBody>
      </p:sp>
      <p:sp>
        <p:nvSpPr>
          <p:cNvPr id="3" name="Content Placeholder 2">
            <a:extLst>
              <a:ext uri="{FF2B5EF4-FFF2-40B4-BE49-F238E27FC236}">
                <a16:creationId xmlns:a16="http://schemas.microsoft.com/office/drawing/2014/main" id="{36C1F9B1-8635-C94B-82A9-CD30AFD90235}"/>
              </a:ext>
            </a:extLst>
          </p:cNvPr>
          <p:cNvSpPr>
            <a:spLocks noGrp="1"/>
          </p:cNvSpPr>
          <p:nvPr>
            <p:ph idx="1"/>
          </p:nvPr>
        </p:nvSpPr>
        <p:spPr/>
        <p:txBody>
          <a:bodyPr/>
          <a:lstStyle/>
          <a:p>
            <a:r>
              <a:rPr lang="en-US" dirty="0"/>
              <a:t>Manipulate bits and bytes and work within the limits of computer arithmetic</a:t>
            </a:r>
          </a:p>
          <a:p>
            <a:r>
              <a:rPr lang="en-US" dirty="0"/>
              <a:t>Implement complex algorithms using C-strings</a:t>
            </a:r>
          </a:p>
          <a:p>
            <a:r>
              <a:rPr lang="en-US" dirty="0"/>
              <a:t>Re-implement existing Unix tools yourself</a:t>
            </a:r>
          </a:p>
          <a:p>
            <a:r>
              <a:rPr lang="en-US" dirty="0"/>
              <a:t>Write generic C code that works with a variety of data types</a:t>
            </a:r>
          </a:p>
          <a:p>
            <a:r>
              <a:rPr lang="en-US" dirty="0"/>
              <a:t>Reverse engineer executable programs without ever seeing the source code</a:t>
            </a:r>
          </a:p>
          <a:p>
            <a:r>
              <a:rPr lang="en-US" dirty="0"/>
              <a:t>Find security vulnerabilities in programs</a:t>
            </a:r>
          </a:p>
          <a:p>
            <a:r>
              <a:rPr lang="en-US" dirty="0"/>
              <a:t>Create your own memory allocator to manage heap memory</a:t>
            </a:r>
          </a:p>
        </p:txBody>
      </p:sp>
    </p:spTree>
    <p:extLst>
      <p:ext uri="{BB962C8B-B14F-4D97-AF65-F5344CB8AC3E}">
        <p14:creationId xmlns:p14="http://schemas.microsoft.com/office/powerpoint/2010/main" val="223169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9C516-0D31-414D-AF61-D72D26BAEC2F}"/>
              </a:ext>
            </a:extLst>
          </p:cNvPr>
          <p:cNvSpPr>
            <a:spLocks noGrp="1"/>
          </p:cNvSpPr>
          <p:nvPr>
            <p:ph type="title"/>
          </p:nvPr>
        </p:nvSpPr>
        <p:spPr/>
        <p:txBody>
          <a:bodyPr/>
          <a:lstStyle/>
          <a:p>
            <a:r>
              <a:rPr lang="en-US" dirty="0"/>
              <a:t>First Day</a:t>
            </a:r>
          </a:p>
        </p:txBody>
      </p:sp>
      <p:sp>
        <p:nvSpPr>
          <p:cNvPr id="4" name="Rectangle 3">
            <a:extLst>
              <a:ext uri="{FF2B5EF4-FFF2-40B4-BE49-F238E27FC236}">
                <a16:creationId xmlns:a16="http://schemas.microsoft.com/office/drawing/2014/main" id="{1F976599-2A7C-FD4B-AD11-466DA468C891}"/>
              </a:ext>
            </a:extLst>
          </p:cNvPr>
          <p:cNvSpPr>
            <a:spLocks noGrp="1" noChangeArrowheads="1"/>
          </p:cNvSpPr>
          <p:nvPr>
            <p:ph idx="1"/>
          </p:nvPr>
        </p:nvSpPr>
        <p:spPr/>
        <p:txBody>
          <a:bodyPr/>
          <a:lstStyle/>
          <a:p>
            <a:pPr eaLnBrk="1" hangingPunct="1">
              <a:lnSpc>
                <a:spcPct val="80000"/>
              </a:lnSpc>
              <a:buFontTx/>
              <a:buNone/>
              <a:defRPr/>
            </a:pPr>
            <a:r>
              <a:rPr lang="en-US" sz="2000" dirty="0">
                <a:solidFill>
                  <a:srgbClr val="008000"/>
                </a:solidFill>
                <a:latin typeface="Consolas" charset="0"/>
              </a:rPr>
              <a:t>/*</a:t>
            </a:r>
          </a:p>
          <a:p>
            <a:pPr eaLnBrk="1" hangingPunct="1">
              <a:lnSpc>
                <a:spcPct val="80000"/>
              </a:lnSpc>
              <a:buFontTx/>
              <a:buNone/>
              <a:defRPr/>
            </a:pPr>
            <a:r>
              <a:rPr lang="en-US" sz="2000" dirty="0">
                <a:solidFill>
                  <a:srgbClr val="008000"/>
                </a:solidFill>
                <a:latin typeface="Consolas" charset="0"/>
              </a:rPr>
              <a:t> * </a:t>
            </a:r>
            <a:r>
              <a:rPr lang="en-US" sz="2000" b="1" dirty="0" err="1">
                <a:solidFill>
                  <a:srgbClr val="008000"/>
                </a:solidFill>
                <a:latin typeface="Consolas" charset="0"/>
              </a:rPr>
              <a:t>hello.c</a:t>
            </a:r>
            <a:endParaRPr lang="en-US" sz="2000" b="1" dirty="0">
              <a:solidFill>
                <a:srgbClr val="008000"/>
              </a:solidFill>
              <a:latin typeface="Consolas" charset="0"/>
            </a:endParaRPr>
          </a:p>
          <a:p>
            <a:pPr eaLnBrk="1" hangingPunct="1">
              <a:lnSpc>
                <a:spcPct val="80000"/>
              </a:lnSpc>
              <a:buFontTx/>
              <a:buNone/>
              <a:defRPr/>
            </a:pPr>
            <a:r>
              <a:rPr lang="en-US" sz="2000" dirty="0">
                <a:solidFill>
                  <a:srgbClr val="008000"/>
                </a:solidFill>
                <a:latin typeface="Consolas" charset="0"/>
              </a:rPr>
              <a:t> * This program prints a welcome message</a:t>
            </a:r>
          </a:p>
          <a:p>
            <a:pPr eaLnBrk="1" hangingPunct="1">
              <a:lnSpc>
                <a:spcPct val="80000"/>
              </a:lnSpc>
              <a:buFontTx/>
              <a:buNone/>
              <a:defRPr/>
            </a:pPr>
            <a:r>
              <a:rPr lang="en-US" sz="2000" dirty="0">
                <a:solidFill>
                  <a:srgbClr val="008000"/>
                </a:solidFill>
                <a:latin typeface="Consolas" charset="0"/>
              </a:rPr>
              <a:t> * to the user.</a:t>
            </a:r>
          </a:p>
          <a:p>
            <a:pPr eaLnBrk="1" hangingPunct="1">
              <a:lnSpc>
                <a:spcPct val="80000"/>
              </a:lnSpc>
              <a:buFontTx/>
              <a:buNone/>
              <a:defRPr/>
            </a:pPr>
            <a:r>
              <a:rPr lang="en-US" sz="2000" dirty="0">
                <a:solidFill>
                  <a:srgbClr val="008000"/>
                </a:solidFill>
                <a:latin typeface="Consolas" charset="0"/>
              </a:rPr>
              <a:t> */</a:t>
            </a:r>
          </a:p>
          <a:p>
            <a:pPr>
              <a:lnSpc>
                <a:spcPct val="80000"/>
              </a:lnSpc>
              <a:buNone/>
              <a:defRPr/>
            </a:pPr>
            <a:r>
              <a:rPr lang="en-US" sz="2000" dirty="0">
                <a:latin typeface="Consolas" charset="0"/>
              </a:rPr>
              <a:t>#include &lt;</a:t>
            </a:r>
            <a:r>
              <a:rPr lang="en-US" sz="2000" dirty="0" err="1">
                <a:latin typeface="Consolas" charset="0"/>
              </a:rPr>
              <a:t>stdio.h</a:t>
            </a:r>
            <a:r>
              <a:rPr lang="en-US" sz="2000" dirty="0">
                <a:latin typeface="Consolas" charset="0"/>
              </a:rPr>
              <a:t>&gt;	</a:t>
            </a:r>
            <a:r>
              <a:rPr lang="en-US" sz="2000" dirty="0">
                <a:solidFill>
                  <a:srgbClr val="008000"/>
                </a:solidFill>
                <a:latin typeface="Consolas" charset="0"/>
              </a:rPr>
              <a:t> // for </a:t>
            </a:r>
            <a:r>
              <a:rPr lang="en-US" sz="2000" dirty="0" err="1">
                <a:solidFill>
                  <a:srgbClr val="008000"/>
                </a:solidFill>
                <a:latin typeface="Consolas" charset="0"/>
              </a:rPr>
              <a:t>printf</a:t>
            </a:r>
            <a:endParaRPr lang="en-US" sz="2000" dirty="0">
              <a:solidFill>
                <a:srgbClr val="00B050"/>
              </a:solidFill>
              <a:latin typeface="Consolas" charset="0"/>
            </a:endParaRPr>
          </a:p>
          <a:p>
            <a:pPr eaLnBrk="1" hangingPunct="1">
              <a:lnSpc>
                <a:spcPct val="80000"/>
              </a:lnSpc>
              <a:buFontTx/>
              <a:buNone/>
              <a:defRPr/>
            </a:pPr>
            <a:endParaRPr lang="en-US" sz="2000" dirty="0">
              <a:latin typeface="Consolas" charset="0"/>
            </a:endParaRPr>
          </a:p>
          <a:p>
            <a:pPr eaLnBrk="1" hangingPunct="1">
              <a:lnSpc>
                <a:spcPct val="80000"/>
              </a:lnSpc>
              <a:buFontTx/>
              <a:buNone/>
              <a:defRPr/>
            </a:pPr>
            <a:r>
              <a:rPr lang="en-US" sz="2000" dirty="0" err="1">
                <a:latin typeface="Consolas" charset="0"/>
              </a:rPr>
              <a:t>int</a:t>
            </a:r>
            <a:r>
              <a:rPr lang="en-US" sz="2000" dirty="0">
                <a:latin typeface="Consolas" charset="0"/>
              </a:rPr>
              <a:t> </a:t>
            </a:r>
            <a:r>
              <a:rPr lang="en-US" sz="2000" b="1" dirty="0">
                <a:latin typeface="Consolas" charset="0"/>
              </a:rPr>
              <a:t>main</a:t>
            </a:r>
            <a:r>
              <a:rPr lang="en-US" sz="2000" dirty="0">
                <a:latin typeface="Consolas" charset="0"/>
              </a:rPr>
              <a:t>(</a:t>
            </a:r>
            <a:r>
              <a:rPr lang="en-US" sz="2000" dirty="0" err="1">
                <a:latin typeface="Consolas" charset="0"/>
              </a:rPr>
              <a:t>int</a:t>
            </a:r>
            <a:r>
              <a:rPr lang="en-US" sz="2000" dirty="0">
                <a:latin typeface="Consolas" charset="0"/>
              </a:rPr>
              <a:t> </a:t>
            </a:r>
            <a:r>
              <a:rPr lang="en-US" sz="2000" dirty="0" err="1">
                <a:latin typeface="Consolas" charset="0"/>
              </a:rPr>
              <a:t>argc</a:t>
            </a:r>
            <a:r>
              <a:rPr lang="en-US" sz="2000" dirty="0">
                <a:latin typeface="Consolas" charset="0"/>
              </a:rPr>
              <a:t>, char *</a:t>
            </a:r>
            <a:r>
              <a:rPr lang="en-US" sz="2000" dirty="0" err="1">
                <a:latin typeface="Consolas" charset="0"/>
              </a:rPr>
              <a:t>argv</a:t>
            </a:r>
            <a:r>
              <a:rPr lang="en-US" sz="2000" dirty="0">
                <a:latin typeface="Consolas" charset="0"/>
              </a:rPr>
              <a:t>[]) {</a:t>
            </a:r>
          </a:p>
          <a:p>
            <a:pPr eaLnBrk="1" hangingPunct="1">
              <a:lnSpc>
                <a:spcPct val="80000"/>
              </a:lnSpc>
              <a:buFontTx/>
              <a:buNone/>
              <a:defRPr/>
            </a:pPr>
            <a:r>
              <a:rPr lang="en-US" sz="2000" dirty="0">
                <a:latin typeface="Consolas" charset="0"/>
              </a:rPr>
              <a:t>    </a:t>
            </a:r>
            <a:r>
              <a:rPr lang="en-US" sz="2000" dirty="0" err="1">
                <a:latin typeface="Consolas" charset="0"/>
              </a:rPr>
              <a:t>printf</a:t>
            </a:r>
            <a:r>
              <a:rPr lang="en-US" sz="2000" dirty="0">
                <a:latin typeface="Consolas" charset="0"/>
              </a:rPr>
              <a:t>(</a:t>
            </a:r>
            <a:r>
              <a:rPr lang="en-US" sz="2000" dirty="0">
                <a:solidFill>
                  <a:srgbClr val="FF0000"/>
                </a:solidFill>
                <a:latin typeface="Consolas" charset="0"/>
              </a:rPr>
              <a:t>"Hello, world!\n"</a:t>
            </a:r>
            <a:r>
              <a:rPr lang="en-US" sz="2000" dirty="0">
                <a:latin typeface="Consolas" charset="0"/>
              </a:rPr>
              <a:t>);</a:t>
            </a:r>
          </a:p>
          <a:p>
            <a:pPr eaLnBrk="1" hangingPunct="1">
              <a:lnSpc>
                <a:spcPct val="80000"/>
              </a:lnSpc>
              <a:buFontTx/>
              <a:buNone/>
              <a:defRPr/>
            </a:pPr>
            <a:r>
              <a:rPr lang="en-US" sz="2000" dirty="0">
                <a:latin typeface="Consolas" charset="0"/>
              </a:rPr>
              <a:t>    return 0;</a:t>
            </a:r>
          </a:p>
          <a:p>
            <a:pPr eaLnBrk="1" hangingPunct="1">
              <a:lnSpc>
                <a:spcPct val="80000"/>
              </a:lnSpc>
              <a:buFontTx/>
              <a:buNone/>
              <a:defRPr/>
            </a:pPr>
            <a:r>
              <a:rPr lang="en-US" sz="2000" dirty="0">
                <a:latin typeface="Consolas" charset="0"/>
              </a:rPr>
              <a:t>}</a:t>
            </a:r>
          </a:p>
        </p:txBody>
      </p:sp>
    </p:spTree>
    <p:extLst>
      <p:ext uri="{BB962C8B-B14F-4D97-AF65-F5344CB8AC3E}">
        <p14:creationId xmlns:p14="http://schemas.microsoft.com/office/powerpoint/2010/main" val="286099435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heme/theme1.xml><?xml version="1.0" encoding="utf-8"?>
<a:theme xmlns:a="http://schemas.openxmlformats.org/drawingml/2006/main" name="Default Design">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15519</TotalTime>
  <Words>2186</Words>
  <Application>Microsoft Macintosh PowerPoint</Application>
  <PresentationFormat>Widescreen</PresentationFormat>
  <Paragraphs>398</Paragraphs>
  <Slides>51</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51</vt:i4>
      </vt:variant>
    </vt:vector>
  </HeadingPairs>
  <TitlesOfParts>
    <vt:vector size="59" baseType="lpstr">
      <vt:lpstr>Andale Mono</vt:lpstr>
      <vt:lpstr>Arial</vt:lpstr>
      <vt:lpstr>Calibri</vt:lpstr>
      <vt:lpstr>Consolas</vt:lpstr>
      <vt:lpstr>Tahoma</vt:lpstr>
      <vt:lpstr>Times New Roman</vt:lpstr>
      <vt:lpstr>Verdana</vt:lpstr>
      <vt:lpstr>Default Design</vt:lpstr>
      <vt:lpstr>CS107, Lecture 17 Wrap-Up / What’s Next?</vt:lpstr>
      <vt:lpstr>Plan For Today</vt:lpstr>
      <vt:lpstr>Plan For Today</vt:lpstr>
      <vt:lpstr>Final Exam</vt:lpstr>
      <vt:lpstr>Plan For Today</vt:lpstr>
      <vt:lpstr>We’ve covered a lot in just 10 weeks!  Let’s take a look back.</vt:lpstr>
      <vt:lpstr>Course Overview</vt:lpstr>
      <vt:lpstr>You’ll be able to…</vt:lpstr>
      <vt:lpstr>First Day</vt:lpstr>
      <vt:lpstr>First Day</vt:lpstr>
      <vt:lpstr>Our CS107 Journey</vt:lpstr>
      <vt:lpstr>Bits And Bytes</vt:lpstr>
      <vt:lpstr>Bits And Bytes</vt:lpstr>
      <vt:lpstr>C Strings</vt:lpstr>
      <vt:lpstr>C Strings</vt:lpstr>
      <vt:lpstr>Pointers, Stack and Heap</vt:lpstr>
      <vt:lpstr>Stack And Heap</vt:lpstr>
      <vt:lpstr>Generics</vt:lpstr>
      <vt:lpstr>Floating Point</vt:lpstr>
      <vt:lpstr>Floating Point</vt:lpstr>
      <vt:lpstr>Assembly Language</vt:lpstr>
      <vt:lpstr>Assembly Language</vt:lpstr>
      <vt:lpstr>Heap Allocators</vt:lpstr>
      <vt:lpstr>Our CS107 Journey</vt:lpstr>
      <vt:lpstr>CS107 Learning Goals</vt:lpstr>
      <vt:lpstr>Plan For Today</vt:lpstr>
      <vt:lpstr>Plan For Today</vt:lpstr>
      <vt:lpstr>Tools and Techniques</vt:lpstr>
      <vt:lpstr>Unix And The Command Line</vt:lpstr>
      <vt:lpstr>Coding Style</vt:lpstr>
      <vt:lpstr>Debugging (GDB)</vt:lpstr>
      <vt:lpstr>Testing (Sanity Check)</vt:lpstr>
      <vt:lpstr>Memory Checking and Profiling</vt:lpstr>
      <vt:lpstr>Tools</vt:lpstr>
      <vt:lpstr>Concepts</vt:lpstr>
      <vt:lpstr>Systems</vt:lpstr>
      <vt:lpstr>Systems</vt:lpstr>
      <vt:lpstr>Machine Learning</vt:lpstr>
      <vt:lpstr>Web Development</vt:lpstr>
      <vt:lpstr>Programming Languages / Runtimes</vt:lpstr>
      <vt:lpstr>Theory</vt:lpstr>
      <vt:lpstr>Security</vt:lpstr>
      <vt:lpstr>Plan For Today</vt:lpstr>
      <vt:lpstr>What’s Next?</vt:lpstr>
      <vt:lpstr>Where Are We?</vt:lpstr>
      <vt:lpstr>CS 110</vt:lpstr>
      <vt:lpstr>Other Courses</vt:lpstr>
      <vt:lpstr>Plan For Today</vt:lpstr>
      <vt:lpstr>Plan For Today</vt:lpstr>
      <vt:lpstr>Thank you!</vt:lpstr>
      <vt:lpstr>Course Evaluations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106A Lecture Slides</dc:title>
  <dc:creator/>
  <cp:keywords/>
  <dc:description/>
  <cp:lastModifiedBy>Nicholas Paul Troccoli</cp:lastModifiedBy>
  <cp:revision>1801</cp:revision>
  <cp:lastPrinted>2019-03-11T19:22:52Z</cp:lastPrinted>
  <dcterms:created xsi:type="dcterms:W3CDTF">2008-06-28T20:57:21Z</dcterms:created>
  <dcterms:modified xsi:type="dcterms:W3CDTF">2019-05-31T19:29:19Z</dcterms:modified>
</cp:coreProperties>
</file>